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sldIdLst>
    <p:sldId id="256" r:id="rId2"/>
    <p:sldId id="257" r:id="rId3"/>
    <p:sldId id="258" r:id="rId4"/>
    <p:sldId id="259" r:id="rId5"/>
    <p:sldId id="261" r:id="rId6"/>
    <p:sldId id="262" r:id="rId7"/>
    <p:sldId id="271" r:id="rId8"/>
    <p:sldId id="272" r:id="rId9"/>
    <p:sldId id="263" r:id="rId10"/>
    <p:sldId id="288" r:id="rId11"/>
    <p:sldId id="289" r:id="rId12"/>
    <p:sldId id="290" r:id="rId13"/>
    <p:sldId id="266" r:id="rId14"/>
    <p:sldId id="265" r:id="rId15"/>
    <p:sldId id="267" r:id="rId16"/>
    <p:sldId id="268" r:id="rId17"/>
    <p:sldId id="269" r:id="rId18"/>
    <p:sldId id="270" r:id="rId19"/>
    <p:sldId id="291" r:id="rId20"/>
    <p:sldId id="304" r:id="rId21"/>
    <p:sldId id="305" r:id="rId22"/>
    <p:sldId id="306" r:id="rId23"/>
    <p:sldId id="277" r:id="rId24"/>
    <p:sldId id="279" r:id="rId25"/>
    <p:sldId id="280" r:id="rId26"/>
    <p:sldId id="281" r:id="rId27"/>
    <p:sldId id="282" r:id="rId28"/>
    <p:sldId id="283" r:id="rId29"/>
    <p:sldId id="284" r:id="rId30"/>
    <p:sldId id="285" r:id="rId31"/>
    <p:sldId id="286" r:id="rId32"/>
    <p:sldId id="287"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275" r:id="rId46"/>
    <p:sldId id="2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73" d="100"/>
          <a:sy n="73" d="100"/>
        </p:scale>
        <p:origin x="82"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DC4B-C3D2-8277-C4F8-189323BDBA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593A519-D3F3-5F5B-7F08-AD2C9CE611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DB7A51-6330-45F9-43AA-943A29A50F58}"/>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5" name="Footer Placeholder 4">
            <a:extLst>
              <a:ext uri="{FF2B5EF4-FFF2-40B4-BE49-F238E27FC236}">
                <a16:creationId xmlns:a16="http://schemas.microsoft.com/office/drawing/2014/main" id="{94B25423-4523-2610-0568-5498A43C28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E8EA5-C3E4-6FCA-7C11-4BFA65A25AC1}"/>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2401510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7628-CECE-83FD-D7C4-61552ABB26C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16CDE1-5D81-0CA3-B9EE-604D998860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B5E469-BFFF-0A11-4B1F-8105B5CDB1C1}"/>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5" name="Footer Placeholder 4">
            <a:extLst>
              <a:ext uri="{FF2B5EF4-FFF2-40B4-BE49-F238E27FC236}">
                <a16:creationId xmlns:a16="http://schemas.microsoft.com/office/drawing/2014/main" id="{09A667F2-8158-69AF-A911-5F51F93D3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6709D-27FF-923A-415C-3CFA037C8D86}"/>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1983967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EDC89-ED92-0184-D368-7A36BB042A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BF8166-7F62-E17E-D45A-C543A50471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3BA349-849F-0F21-4BE2-D4E0A02B529F}"/>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5" name="Footer Placeholder 4">
            <a:extLst>
              <a:ext uri="{FF2B5EF4-FFF2-40B4-BE49-F238E27FC236}">
                <a16:creationId xmlns:a16="http://schemas.microsoft.com/office/drawing/2014/main" id="{4C575B4F-DBA1-A39F-4C8C-72BE21451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C4AFF-8A37-ED73-169E-743241912594}"/>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3249842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96F372-65C7-406A-8CD8-24C11FA2A09C}"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2652821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DF27-34C3-EBF2-D7B1-AEB38E138E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E94FF0-0910-BD76-11D9-CA93F2D079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A1447E-8E45-AFFD-DB1E-1DDECE1C56FA}"/>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5" name="Footer Placeholder 4">
            <a:extLst>
              <a:ext uri="{FF2B5EF4-FFF2-40B4-BE49-F238E27FC236}">
                <a16:creationId xmlns:a16="http://schemas.microsoft.com/office/drawing/2014/main" id="{2796E909-FB87-2B9B-526B-A2E17BC6B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48EAC-3ABD-B677-5CC2-1DE10C6C140D}"/>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1708148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BD3C-FF2B-C149-BFC8-3AD025A659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41BD6C-3EE5-5B9E-64A3-3883C42294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C9D25E-4E75-7730-DD75-17AE66346D12}"/>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5" name="Footer Placeholder 4">
            <a:extLst>
              <a:ext uri="{FF2B5EF4-FFF2-40B4-BE49-F238E27FC236}">
                <a16:creationId xmlns:a16="http://schemas.microsoft.com/office/drawing/2014/main" id="{A254D0E1-B7AC-29A5-D1DA-D0FD94BA6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D901D-34DB-8D5E-400A-E02600C075B6}"/>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1216064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1FA8-A121-A66B-870A-ACEBFA26D7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D27173-D7CE-0BC2-162A-D57B6AF587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D2E19B-1CD8-A826-0570-6936562358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724968-8A88-8D99-8161-B315CF527DF0}"/>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6" name="Footer Placeholder 5">
            <a:extLst>
              <a:ext uri="{FF2B5EF4-FFF2-40B4-BE49-F238E27FC236}">
                <a16:creationId xmlns:a16="http://schemas.microsoft.com/office/drawing/2014/main" id="{52867EB7-BE6F-B558-28AB-75D875E50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4C777-9C5D-FD80-8C40-65F0A251821F}"/>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307807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E519-BF8F-79C4-6A73-FF2FA49308E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5248FA-C0A7-0BB1-CBCA-A42F9DC0C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ECD669-20AD-FEE5-155D-FFA4998AFD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EFEA4CE-9CDA-4A56-D844-420CEF3170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557E9F-E5A9-CB34-E914-A183208DD2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25CF83A-58E8-2D28-5BD8-DA1D18391AFE}"/>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8" name="Footer Placeholder 7">
            <a:extLst>
              <a:ext uri="{FF2B5EF4-FFF2-40B4-BE49-F238E27FC236}">
                <a16:creationId xmlns:a16="http://schemas.microsoft.com/office/drawing/2014/main" id="{83605559-A3B0-57D2-9BAB-57FE57EE9D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685A97-931D-7E95-C681-016A3B5CF1C9}"/>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80344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6A5F0-E511-21A1-8CAF-F45B5F04AB7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C784E2-D182-B52E-77C4-B88F669E8D0B}"/>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4" name="Footer Placeholder 3">
            <a:extLst>
              <a:ext uri="{FF2B5EF4-FFF2-40B4-BE49-F238E27FC236}">
                <a16:creationId xmlns:a16="http://schemas.microsoft.com/office/drawing/2014/main" id="{97923B83-106D-1BC5-45C3-C2E8CECEAA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427BEA-F200-2340-E571-E5512324AE6D}"/>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3453220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D85B26-8879-156C-F8B6-D87AC14D1CBD}"/>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3" name="Footer Placeholder 2">
            <a:extLst>
              <a:ext uri="{FF2B5EF4-FFF2-40B4-BE49-F238E27FC236}">
                <a16:creationId xmlns:a16="http://schemas.microsoft.com/office/drawing/2014/main" id="{3D15F605-C0B4-811C-B378-B04ECD675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6AE0FB-A487-9BDF-E487-ADFC843563AC}"/>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3353311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8462-8265-6984-7C3D-67FEDF56A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94ABF4-5F79-53BA-DCDE-712490BDD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01F413-7D3F-8266-B4D2-6AE36E0B7F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35B88-A506-E91D-1C89-A79E52A099FF}"/>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6" name="Footer Placeholder 5">
            <a:extLst>
              <a:ext uri="{FF2B5EF4-FFF2-40B4-BE49-F238E27FC236}">
                <a16:creationId xmlns:a16="http://schemas.microsoft.com/office/drawing/2014/main" id="{142C5DF3-81A8-F428-BAE5-77C7C2016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E389DE-12C8-ACBD-540E-1642A43EB788}"/>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261755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7528-1B9A-D7B8-E5A7-F2EBCBF51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B5F8C5-3B2D-D67C-A303-B7994768A5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4D17C60-2D13-8860-13C6-8C1AF11C7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4CFE3E-EE83-A05A-58CC-6110B30D8A91}"/>
              </a:ext>
            </a:extLst>
          </p:cNvPr>
          <p:cNvSpPr>
            <a:spLocks noGrp="1"/>
          </p:cNvSpPr>
          <p:nvPr>
            <p:ph type="dt" sz="half" idx="10"/>
          </p:nvPr>
        </p:nvSpPr>
        <p:spPr/>
        <p:txBody>
          <a:bodyPr/>
          <a:lstStyle/>
          <a:p>
            <a:fld id="{4696F372-65C7-406A-8CD8-24C11FA2A09C}" type="datetimeFigureOut">
              <a:rPr lang="en-US" smtClean="0"/>
              <a:t>3/9/2023</a:t>
            </a:fld>
            <a:endParaRPr lang="en-US"/>
          </a:p>
        </p:txBody>
      </p:sp>
      <p:sp>
        <p:nvSpPr>
          <p:cNvPr id="6" name="Footer Placeholder 5">
            <a:extLst>
              <a:ext uri="{FF2B5EF4-FFF2-40B4-BE49-F238E27FC236}">
                <a16:creationId xmlns:a16="http://schemas.microsoft.com/office/drawing/2014/main" id="{17AC9EC3-8351-4838-06B0-CE29532E3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88FD8-10C4-5267-8D31-3465F49E1A67}"/>
              </a:ext>
            </a:extLst>
          </p:cNvPr>
          <p:cNvSpPr>
            <a:spLocks noGrp="1"/>
          </p:cNvSpPr>
          <p:nvPr>
            <p:ph type="sldNum" sz="quarter" idx="12"/>
          </p:nvPr>
        </p:nvSpPr>
        <p:spPr/>
        <p:txBody>
          <a:bodyPr/>
          <a:lstStyle/>
          <a:p>
            <a:fld id="{C3A00A3C-1738-4282-BCAB-17B356A320B0}" type="slidenum">
              <a:rPr lang="en-US" smtClean="0"/>
              <a:t>‹#›</a:t>
            </a:fld>
            <a:endParaRPr lang="en-US"/>
          </a:p>
        </p:txBody>
      </p:sp>
    </p:spTree>
    <p:extLst>
      <p:ext uri="{BB962C8B-B14F-4D97-AF65-F5344CB8AC3E}">
        <p14:creationId xmlns:p14="http://schemas.microsoft.com/office/powerpoint/2010/main" val="36350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F05E94-73D5-53E5-E5FD-33A5033ED4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EBE785-F6A0-D98D-2683-E94DEEE330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4B67C0-ED56-F911-627E-B6AE232BA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6F372-65C7-406A-8CD8-24C11FA2A09C}" type="datetimeFigureOut">
              <a:rPr lang="en-US" smtClean="0"/>
              <a:t>3/9/2023</a:t>
            </a:fld>
            <a:endParaRPr lang="en-US"/>
          </a:p>
        </p:txBody>
      </p:sp>
      <p:sp>
        <p:nvSpPr>
          <p:cNvPr id="5" name="Footer Placeholder 4">
            <a:extLst>
              <a:ext uri="{FF2B5EF4-FFF2-40B4-BE49-F238E27FC236}">
                <a16:creationId xmlns:a16="http://schemas.microsoft.com/office/drawing/2014/main" id="{A1A26C66-4F38-4D48-AEEF-FA73CD030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888453-BA24-F315-392C-B2322862A0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A00A3C-1738-4282-BCAB-17B356A320B0}" type="slidenum">
              <a:rPr lang="en-US" smtClean="0"/>
              <a:t>‹#›</a:t>
            </a:fld>
            <a:endParaRPr lang="en-US"/>
          </a:p>
        </p:txBody>
      </p:sp>
    </p:spTree>
    <p:extLst>
      <p:ext uri="{BB962C8B-B14F-4D97-AF65-F5344CB8AC3E}">
        <p14:creationId xmlns:p14="http://schemas.microsoft.com/office/powerpoint/2010/main" val="413906814"/>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svgsilh.com/009688/image/1927697.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D0A7-2FC6-E3FE-F3E7-A1B613F48D69}"/>
              </a:ext>
            </a:extLst>
          </p:cNvPr>
          <p:cNvSpPr>
            <a:spLocks noGrp="1"/>
          </p:cNvSpPr>
          <p:nvPr>
            <p:ph type="ctrTitle"/>
          </p:nvPr>
        </p:nvSpPr>
        <p:spPr>
          <a:xfrm>
            <a:off x="704193" y="176048"/>
            <a:ext cx="10846675" cy="6505903"/>
          </a:xfrm>
          <a:blipFill dpi="0" rotWithShape="1">
            <a:blip r:embed="rId2">
              <a:alphaModFix amt="28000"/>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rcRect/>
            <a:stretch>
              <a:fillRect/>
            </a:stretch>
          </a:blipFill>
        </p:spPr>
        <p:txBody>
          <a:bodyPr>
            <a:normAutofit/>
          </a:bodyPr>
          <a:lstStyle/>
          <a:p>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219B4E5-4C12-D858-4AFD-F61394170FF2}"/>
              </a:ext>
            </a:extLst>
          </p:cNvPr>
          <p:cNvSpPr txBox="1"/>
          <p:nvPr/>
        </p:nvSpPr>
        <p:spPr>
          <a:xfrm>
            <a:off x="1933902" y="1481958"/>
            <a:ext cx="8387256"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Serial Peripheral Interface Protocol</a:t>
            </a:r>
            <a:endParaRPr lang="en-US" sz="4000" b="1" dirty="0"/>
          </a:p>
        </p:txBody>
      </p:sp>
    </p:spTree>
    <p:extLst>
      <p:ext uri="{BB962C8B-B14F-4D97-AF65-F5344CB8AC3E}">
        <p14:creationId xmlns:p14="http://schemas.microsoft.com/office/powerpoint/2010/main" val="2531248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50331B-EC95-3C53-80F5-BA8F0BFDC3A8}"/>
              </a:ext>
            </a:extLst>
          </p:cNvPr>
          <p:cNvSpPr txBox="1"/>
          <p:nvPr/>
        </p:nvSpPr>
        <p:spPr>
          <a:xfrm>
            <a:off x="0" y="-26633"/>
            <a:ext cx="12022667" cy="5047536"/>
          </a:xfrm>
          <a:prstGeom prst="rect">
            <a:avLst/>
          </a:prstGeom>
          <a:noFill/>
        </p:spPr>
        <p:txBody>
          <a:bodyPr wrap="square">
            <a:spAutoFit/>
          </a:bodyPr>
          <a:lstStyle/>
          <a:p>
            <a:r>
              <a:rPr lang="en-US" sz="2200" b="0" i="0" dirty="0">
                <a:effectLst/>
                <a:latin typeface="Times New Roman" panose="02020603050405020304" pitchFamily="18" charset="0"/>
                <a:cs typeface="Times New Roman" panose="02020603050405020304" pitchFamily="18" charset="0"/>
              </a:rPr>
              <a:t>3. The master sends the data one bit at a time to the slave along the MOSI line. The slave reads the bits as they are received</a:t>
            </a: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r>
              <a:rPr lang="en-US" sz="2200" b="0" i="0" dirty="0">
                <a:effectLst/>
                <a:latin typeface="Times New Roman" panose="02020603050405020304" pitchFamily="18" charset="0"/>
                <a:cs typeface="Times New Roman" panose="02020603050405020304" pitchFamily="18" charset="0"/>
              </a:rPr>
              <a:t>4. If a response is needed, the slave returns data one bit at a time to the master along the MISO line. The master reads the bits as they are received:</a:t>
            </a:r>
          </a:p>
          <a:p>
            <a:endParaRPr lang="en-US" dirty="0">
              <a:latin typeface="Montserrat" panose="00000500000000000000" pitchFamily="2" charset="0"/>
            </a:endParaRPr>
          </a:p>
          <a:p>
            <a:endParaRPr lang="en-IN" dirty="0"/>
          </a:p>
        </p:txBody>
      </p:sp>
      <p:pic>
        <p:nvPicPr>
          <p:cNvPr id="7" name="Picture 6">
            <a:extLst>
              <a:ext uri="{FF2B5EF4-FFF2-40B4-BE49-F238E27FC236}">
                <a16:creationId xmlns:a16="http://schemas.microsoft.com/office/drawing/2014/main" id="{8829E9C6-C2A0-3FB5-1CA5-E8A2476F1492}"/>
              </a:ext>
            </a:extLst>
          </p:cNvPr>
          <p:cNvPicPr>
            <a:picLocks noChangeAspect="1"/>
          </p:cNvPicPr>
          <p:nvPr/>
        </p:nvPicPr>
        <p:blipFill>
          <a:blip r:embed="rId2"/>
          <a:stretch>
            <a:fillRect/>
          </a:stretch>
        </p:blipFill>
        <p:spPr>
          <a:xfrm>
            <a:off x="1296140" y="1258591"/>
            <a:ext cx="8646850" cy="1953442"/>
          </a:xfrm>
          <a:prstGeom prst="rect">
            <a:avLst/>
          </a:prstGeom>
        </p:spPr>
      </p:pic>
      <p:pic>
        <p:nvPicPr>
          <p:cNvPr id="8" name="Picture 7">
            <a:extLst>
              <a:ext uri="{FF2B5EF4-FFF2-40B4-BE49-F238E27FC236}">
                <a16:creationId xmlns:a16="http://schemas.microsoft.com/office/drawing/2014/main" id="{27B733F0-D3D8-1A32-B8F4-FB2301025A51}"/>
              </a:ext>
            </a:extLst>
          </p:cNvPr>
          <p:cNvPicPr>
            <a:picLocks noChangeAspect="1"/>
          </p:cNvPicPr>
          <p:nvPr/>
        </p:nvPicPr>
        <p:blipFill>
          <a:blip r:embed="rId3"/>
          <a:stretch>
            <a:fillRect/>
          </a:stretch>
        </p:blipFill>
        <p:spPr>
          <a:xfrm>
            <a:off x="1235333" y="4602288"/>
            <a:ext cx="9178174" cy="1825145"/>
          </a:xfrm>
          <a:prstGeom prst="rect">
            <a:avLst/>
          </a:prstGeom>
        </p:spPr>
      </p:pic>
    </p:spTree>
    <p:extLst>
      <p:ext uri="{BB962C8B-B14F-4D97-AF65-F5344CB8AC3E}">
        <p14:creationId xmlns:p14="http://schemas.microsoft.com/office/powerpoint/2010/main" val="126782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91DD69-750B-10B9-9CBF-A742F540DB53}"/>
              </a:ext>
            </a:extLst>
          </p:cNvPr>
          <p:cNvSpPr txBox="1"/>
          <p:nvPr/>
        </p:nvSpPr>
        <p:spPr>
          <a:xfrm>
            <a:off x="239697" y="142043"/>
            <a:ext cx="11698303" cy="6370975"/>
          </a:xfrm>
          <a:prstGeom prst="rect">
            <a:avLst/>
          </a:prstGeom>
          <a:noFill/>
        </p:spPr>
        <p:txBody>
          <a:bodyPr wrap="square">
            <a:spAutoFit/>
          </a:bodyPr>
          <a:lstStyle/>
          <a:p>
            <a:r>
              <a:rPr lang="en-US" sz="2200" b="0" i="0" dirty="0">
                <a:effectLst/>
                <a:latin typeface="Times New Roman" panose="02020603050405020304" pitchFamily="18" charset="0"/>
                <a:cs typeface="Times New Roman" panose="02020603050405020304" pitchFamily="18" charset="0"/>
              </a:rPr>
              <a:t>The master sends data to the slave bit by bit, in serial through the MOSI line. The slave receives the data sent from the master at the MOSI pin. Data sent from the master to the slave is usually sent with the most significant bit first.</a:t>
            </a:r>
          </a:p>
          <a:p>
            <a:endParaRPr lang="en-US" sz="2200" b="0" i="0" dirty="0">
              <a:effectLst/>
              <a:latin typeface="Times New Roman" panose="02020603050405020304" pitchFamily="18" charset="0"/>
              <a:cs typeface="Times New Roman" panose="02020603050405020304" pitchFamily="18" charset="0"/>
            </a:endParaRPr>
          </a:p>
          <a:p>
            <a:r>
              <a:rPr lang="en-US" sz="2200" b="0" i="0" dirty="0">
                <a:effectLst/>
                <a:latin typeface="Times New Roman" panose="02020603050405020304" pitchFamily="18" charset="0"/>
                <a:cs typeface="Times New Roman" panose="02020603050405020304" pitchFamily="18" charset="0"/>
              </a:rPr>
              <a:t>The slave can also send data back to the master through the MISO line in serial. The data sent from the slave back to the master is usually sent with the least significant bit first.</a:t>
            </a:r>
          </a:p>
          <a:p>
            <a:endParaRPr lang="en-US" sz="2400" b="0" i="0" dirty="0">
              <a:effectLst/>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SPI Data Transmission – Buffer &amp; Shift Register</a:t>
            </a:r>
          </a:p>
          <a:p>
            <a:endParaRPr lang="en-US" dirty="0">
              <a:latin typeface="Montserrat" panose="00000500000000000000" pitchFamily="2" charset="0"/>
            </a:endParaRPr>
          </a:p>
          <a:p>
            <a:r>
              <a:rPr lang="en-US" sz="2200" dirty="0">
                <a:latin typeface="Times New Roman" panose="02020603050405020304" pitchFamily="18" charset="0"/>
                <a:cs typeface="Times New Roman" panose="02020603050405020304" pitchFamily="18" charset="0"/>
              </a:rPr>
              <a:t>Buffer act as interface between processor(programmer) and SPI.</a:t>
            </a:r>
          </a:p>
          <a:p>
            <a:r>
              <a:rPr lang="en-US" sz="2200" b="0" i="0" dirty="0">
                <a:effectLst/>
                <a:latin typeface="Times New Roman" panose="02020603050405020304" pitchFamily="18" charset="0"/>
                <a:cs typeface="Times New Roman" panose="02020603050405020304" pitchFamily="18" charset="0"/>
              </a:rPr>
              <a:t>Buffer register will avoid all glitches that can happen if we try to read , write to shift register directly while transmission taking place</a:t>
            </a:r>
          </a:p>
          <a:p>
            <a:endParaRPr lang="en-US" dirty="0">
              <a:latin typeface="Montserrat" panose="00000500000000000000" pitchFamily="2" charset="0"/>
            </a:endParaRPr>
          </a:p>
          <a:p>
            <a:endParaRPr lang="en-US" b="0" i="0" dirty="0">
              <a:effectLst/>
              <a:latin typeface="Montserrat" panose="00000500000000000000" pitchFamily="2" charset="0"/>
            </a:endParaRPr>
          </a:p>
          <a:p>
            <a:endParaRPr lang="en-US" dirty="0">
              <a:latin typeface="Montserrat" panose="00000500000000000000" pitchFamily="2" charset="0"/>
            </a:endParaRPr>
          </a:p>
          <a:p>
            <a:endParaRPr lang="en-US" b="0" i="0" dirty="0">
              <a:effectLst/>
              <a:latin typeface="Montserrat" panose="00000500000000000000" pitchFamily="2" charset="0"/>
            </a:endParaRPr>
          </a:p>
          <a:p>
            <a:r>
              <a:rPr lang="en-US" b="0" i="0" dirty="0">
                <a:effectLst/>
                <a:latin typeface="Montserrat" panose="00000500000000000000" pitchFamily="2" charset="0"/>
              </a:rPr>
              <a:t> </a:t>
            </a:r>
          </a:p>
          <a:p>
            <a:endParaRPr lang="en-US" dirty="0">
              <a:latin typeface="Montserrat" panose="00000500000000000000" pitchFamily="2" charset="0"/>
            </a:endParaRPr>
          </a:p>
          <a:p>
            <a:endParaRPr lang="en-US" b="0" i="0" dirty="0">
              <a:effectLst/>
              <a:latin typeface="Montserrat" panose="00000500000000000000" pitchFamily="2" charset="0"/>
            </a:endParaRPr>
          </a:p>
          <a:p>
            <a:endParaRPr lang="en-IN" dirty="0"/>
          </a:p>
        </p:txBody>
      </p:sp>
      <p:pic>
        <p:nvPicPr>
          <p:cNvPr id="9" name="Picture 8">
            <a:extLst>
              <a:ext uri="{FF2B5EF4-FFF2-40B4-BE49-F238E27FC236}">
                <a16:creationId xmlns:a16="http://schemas.microsoft.com/office/drawing/2014/main" id="{54E0A920-63E1-8CEE-7E89-9EC6AB86A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185" y="4220232"/>
            <a:ext cx="7262692" cy="2495725"/>
          </a:xfrm>
          <a:prstGeom prst="rect">
            <a:avLst/>
          </a:prstGeom>
        </p:spPr>
      </p:pic>
    </p:spTree>
    <p:extLst>
      <p:ext uri="{BB962C8B-B14F-4D97-AF65-F5344CB8AC3E}">
        <p14:creationId xmlns:p14="http://schemas.microsoft.com/office/powerpoint/2010/main" val="341471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9355BF-CA24-F7EB-2455-C8CEC41242F1}"/>
              </a:ext>
            </a:extLst>
          </p:cNvPr>
          <p:cNvSpPr txBox="1"/>
          <p:nvPr/>
        </p:nvSpPr>
        <p:spPr>
          <a:xfrm>
            <a:off x="159391" y="276838"/>
            <a:ext cx="11641992" cy="3244224"/>
          </a:xfrm>
          <a:prstGeom prst="rect">
            <a:avLst/>
          </a:prstGeom>
          <a:noFill/>
        </p:spPr>
        <p:txBody>
          <a:bodyPr wrap="square" rtlCol="0">
            <a:spAutoFit/>
          </a:bodyPr>
          <a:lstStyle/>
          <a:p>
            <a:r>
              <a:rPr lang="en-IN" sz="2600" b="1" dirty="0">
                <a:latin typeface="Times New Roman" panose="02020603050405020304" pitchFamily="18" charset="0"/>
                <a:cs typeface="Times New Roman" panose="02020603050405020304" pitchFamily="18" charset="0"/>
              </a:rPr>
              <a:t>SPI – Shift Register</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Usually shift register won’t be directly accessible so, if we need to transmit data, we will write it to the buffer register.so,</a:t>
            </a:r>
          </a:p>
          <a:p>
            <a:r>
              <a:rPr lang="en-IN" sz="2200" dirty="0">
                <a:latin typeface="Times New Roman" panose="02020603050405020304" pitchFamily="18" charset="0"/>
                <a:cs typeface="Times New Roman" panose="02020603050405020304" pitchFamily="18" charset="0"/>
              </a:rPr>
              <a:t>It is automatically written to shift register when it is free and transmission will start.</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Similarly data is received in the shift register is automatically transferred to buffer register once the reception is complete. We can easily read from it. Thus we can avoid glitches in buffer registers.</a:t>
            </a:r>
          </a:p>
        </p:txBody>
      </p:sp>
      <p:pic>
        <p:nvPicPr>
          <p:cNvPr id="6" name="Picture 5">
            <a:extLst>
              <a:ext uri="{FF2B5EF4-FFF2-40B4-BE49-F238E27FC236}">
                <a16:creationId xmlns:a16="http://schemas.microsoft.com/office/drawing/2014/main" id="{CA7A8E5D-1A59-5C73-23A8-864A1DCF9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017" y="3813916"/>
            <a:ext cx="9331083" cy="2252832"/>
          </a:xfrm>
          <a:prstGeom prst="rect">
            <a:avLst/>
          </a:prstGeom>
        </p:spPr>
      </p:pic>
    </p:spTree>
    <p:extLst>
      <p:ext uri="{BB962C8B-B14F-4D97-AF65-F5344CB8AC3E}">
        <p14:creationId xmlns:p14="http://schemas.microsoft.com/office/powerpoint/2010/main" val="1447525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BF009-C77E-FF17-E4BA-2168CFC1068D}"/>
              </a:ext>
            </a:extLst>
          </p:cNvPr>
          <p:cNvSpPr>
            <a:spLocks noGrp="1"/>
          </p:cNvSpPr>
          <p:nvPr>
            <p:ph sz="quarter" idx="13"/>
          </p:nvPr>
        </p:nvSpPr>
        <p:spPr>
          <a:xfrm>
            <a:off x="133165" y="79899"/>
            <a:ext cx="11887200" cy="6560597"/>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                </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b="0" i="0" dirty="0">
                <a:effectLst/>
                <a:latin typeface="Times New Roman" panose="02020603050405020304" pitchFamily="18" charset="0"/>
                <a:cs typeface="Times New Roman" panose="02020603050405020304" pitchFamily="18" charset="0"/>
              </a:rPr>
              <a:t>In the </a:t>
            </a:r>
            <a:r>
              <a:rPr lang="en-US" sz="2200" dirty="0">
                <a:latin typeface="Times New Roman" panose="02020603050405020304" pitchFamily="18" charset="0"/>
                <a:cs typeface="Times New Roman" panose="02020603050405020304" pitchFamily="18" charset="0"/>
              </a:rPr>
              <a:t>above image</a:t>
            </a:r>
            <a:r>
              <a:rPr lang="en-US" sz="2200" b="0" i="0" dirty="0">
                <a:effectLst/>
                <a:latin typeface="Times New Roman" panose="02020603050405020304" pitchFamily="18" charset="0"/>
                <a:cs typeface="Times New Roman" panose="02020603050405020304" pitchFamily="18" charset="0"/>
              </a:rPr>
              <a:t>, the yellow color is </a:t>
            </a:r>
            <a:r>
              <a:rPr lang="en-US" sz="2200" b="1" i="0" dirty="0">
                <a:effectLst/>
                <a:latin typeface="Times New Roman" panose="02020603050405020304" pitchFamily="18" charset="0"/>
                <a:cs typeface="Times New Roman" panose="02020603050405020304" pitchFamily="18" charset="0"/>
              </a:rPr>
              <a:t>START</a:t>
            </a:r>
            <a:r>
              <a:rPr lang="en-US" sz="2200" b="0" i="0" dirty="0">
                <a:effectLst/>
                <a:latin typeface="Times New Roman" panose="02020603050405020304" pitchFamily="18" charset="0"/>
                <a:cs typeface="Times New Roman" panose="02020603050405020304" pitchFamily="18" charset="0"/>
              </a:rPr>
              <a:t> and </a:t>
            </a:r>
            <a:r>
              <a:rPr lang="en-US" sz="2200" b="1" i="0" dirty="0">
                <a:effectLst/>
                <a:latin typeface="Times New Roman" panose="02020603050405020304" pitchFamily="18" charset="0"/>
                <a:cs typeface="Times New Roman" panose="02020603050405020304" pitchFamily="18" charset="0"/>
              </a:rPr>
              <a:t>STOP</a:t>
            </a:r>
            <a:r>
              <a:rPr lang="en-US" sz="2200" b="0" i="0" dirty="0">
                <a:effectLst/>
                <a:latin typeface="Times New Roman" panose="02020603050405020304" pitchFamily="18" charset="0"/>
                <a:cs typeface="Times New Roman" panose="02020603050405020304" pitchFamily="18" charset="0"/>
              </a:rPr>
              <a:t> condition.</a:t>
            </a:r>
          </a:p>
          <a:p>
            <a:r>
              <a:rPr lang="en-US" sz="2200" b="0" i="0" dirty="0">
                <a:effectLst/>
                <a:latin typeface="Times New Roman" panose="02020603050405020304" pitchFamily="18" charset="0"/>
                <a:cs typeface="Times New Roman" panose="02020603050405020304" pitchFamily="18" charset="0"/>
              </a:rPr>
              <a:t> Blue colors are where the data is being changed when SCL is Low.</a:t>
            </a:r>
            <a:endParaRPr lang="en-US" sz="2200" dirty="0">
              <a:latin typeface="Times New Roman" panose="02020603050405020304" pitchFamily="18" charset="0"/>
              <a:cs typeface="Times New Roman" panose="02020603050405020304" pitchFamily="18" charset="0"/>
            </a:endParaRPr>
          </a:p>
          <a:p>
            <a:r>
              <a:rPr lang="en-US" sz="2200" b="0" i="0" dirty="0">
                <a:effectLst/>
                <a:latin typeface="Times New Roman" panose="02020603050405020304" pitchFamily="18" charset="0"/>
                <a:cs typeface="Times New Roman" panose="02020603050405020304" pitchFamily="18" charset="0"/>
              </a:rPr>
              <a:t>And the Green colors are where the data is read by the slave or master when SCL is High.</a:t>
            </a:r>
          </a:p>
          <a:p>
            <a:r>
              <a:rPr lang="en-US" sz="2200" b="0" i="0" dirty="0">
                <a:effectLst/>
                <a:latin typeface="Times New Roman" panose="02020603050405020304" pitchFamily="18" charset="0"/>
                <a:cs typeface="Times New Roman" panose="02020603050405020304" pitchFamily="18" charset="0"/>
              </a:rPr>
              <a:t> these data changing and sampling place is fixed in the I2C. But in SPI, it is not fixed. </a:t>
            </a:r>
          </a:p>
          <a:p>
            <a:r>
              <a:rPr lang="en-US" sz="2200" b="0" i="0" dirty="0">
                <a:effectLst/>
                <a:latin typeface="Times New Roman" panose="02020603050405020304" pitchFamily="18" charset="0"/>
                <a:cs typeface="Times New Roman" panose="02020603050405020304" pitchFamily="18" charset="0"/>
              </a:rPr>
              <a:t>It is flexible and the </a:t>
            </a:r>
            <a:r>
              <a:rPr lang="en-US" sz="2200" b="1" i="0" dirty="0">
                <a:effectLst/>
                <a:latin typeface="Times New Roman" panose="02020603050405020304" pitchFamily="18" charset="0"/>
                <a:cs typeface="Times New Roman" panose="02020603050405020304" pitchFamily="18" charset="0"/>
              </a:rPr>
              <a:t>CPOL</a:t>
            </a:r>
            <a:r>
              <a:rPr lang="en-US" sz="2200" b="0" i="0" dirty="0">
                <a:effectLst/>
                <a:latin typeface="Times New Roman" panose="02020603050405020304" pitchFamily="18" charset="0"/>
                <a:cs typeface="Times New Roman" panose="02020603050405020304" pitchFamily="18" charset="0"/>
              </a:rPr>
              <a:t> and </a:t>
            </a:r>
            <a:r>
              <a:rPr lang="en-US" sz="2200" b="1" i="0" dirty="0">
                <a:effectLst/>
                <a:latin typeface="Times New Roman" panose="02020603050405020304" pitchFamily="18" charset="0"/>
                <a:cs typeface="Times New Roman" panose="02020603050405020304" pitchFamily="18" charset="0"/>
              </a:rPr>
              <a:t>CPHA </a:t>
            </a:r>
            <a:r>
              <a:rPr lang="en-US" sz="2200" b="0" i="0" dirty="0">
                <a:effectLst/>
                <a:latin typeface="Times New Roman" panose="02020603050405020304" pitchFamily="18" charset="0"/>
                <a:cs typeface="Times New Roman" panose="02020603050405020304" pitchFamily="18" charset="0"/>
              </a:rPr>
              <a:t>are used to tell the master and slave that when to sample the data.</a:t>
            </a:r>
            <a:endParaRPr lang="en-US" sz="2200" cap="none" dirty="0">
              <a:latin typeface="Times New Roman" panose="02020603050405020304" pitchFamily="18" charset="0"/>
              <a:cs typeface="Times New Roman" panose="02020603050405020304" pitchFamily="18" charset="0"/>
            </a:endParaRPr>
          </a:p>
          <a:p>
            <a:r>
              <a:rPr lang="en-US" sz="2200" cap="none" dirty="0">
                <a:latin typeface="Times New Roman" panose="02020603050405020304" pitchFamily="18" charset="0"/>
                <a:cs typeface="Times New Roman" panose="02020603050405020304" pitchFamily="18" charset="0"/>
              </a:rPr>
              <a:t>The clock polarity (CPOL) determines the initial state of the clock pin (SCLK). If CPOL is 0 means then the SCLK line’s initial state is low, and if CPOL is 1 means the SCLK line’s initial state is high.</a:t>
            </a:r>
          </a:p>
          <a:p>
            <a:r>
              <a:rPr lang="en-US" sz="2200" cap="none" dirty="0">
                <a:latin typeface="Times New Roman" panose="02020603050405020304" pitchFamily="18" charset="0"/>
                <a:cs typeface="Times New Roman" panose="02020603050405020304" pitchFamily="18" charset="0"/>
              </a:rPr>
              <a:t> The clock phase (CPHA) determines the edge. If CPHA is 0 then it means the leading edge (1st edge), and if CPHA is 1, then it means the trailing edge (2nd edge). These edges can be high to low or low to high.</a:t>
            </a:r>
          </a:p>
        </p:txBody>
      </p:sp>
      <p:pic>
        <p:nvPicPr>
          <p:cNvPr id="4" name="Picture 3">
            <a:extLst>
              <a:ext uri="{FF2B5EF4-FFF2-40B4-BE49-F238E27FC236}">
                <a16:creationId xmlns:a16="http://schemas.microsoft.com/office/drawing/2014/main" id="{255945CA-5C12-EC26-54F9-AE10EF78A890}"/>
              </a:ext>
            </a:extLst>
          </p:cNvPr>
          <p:cNvPicPr>
            <a:picLocks noChangeAspect="1"/>
          </p:cNvPicPr>
          <p:nvPr/>
        </p:nvPicPr>
        <p:blipFill>
          <a:blip r:embed="rId2"/>
          <a:stretch>
            <a:fillRect/>
          </a:stretch>
        </p:blipFill>
        <p:spPr>
          <a:xfrm>
            <a:off x="725200" y="554000"/>
            <a:ext cx="8211844" cy="1144919"/>
          </a:xfrm>
          <a:prstGeom prst="rect">
            <a:avLst/>
          </a:prstGeom>
        </p:spPr>
      </p:pic>
    </p:spTree>
    <p:extLst>
      <p:ext uri="{BB962C8B-B14F-4D97-AF65-F5344CB8AC3E}">
        <p14:creationId xmlns:p14="http://schemas.microsoft.com/office/powerpoint/2010/main" val="191160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7217-57B2-825E-E386-BD573E92F501}"/>
              </a:ext>
            </a:extLst>
          </p:cNvPr>
          <p:cNvSpPr>
            <a:spLocks noGrp="1"/>
          </p:cNvSpPr>
          <p:nvPr>
            <p:ph type="title"/>
          </p:nvPr>
        </p:nvSpPr>
        <p:spPr>
          <a:xfrm>
            <a:off x="551813" y="181197"/>
            <a:ext cx="2149022" cy="798089"/>
          </a:xfrm>
        </p:spPr>
        <p:txBody>
          <a:bodyPr>
            <a:normAutofit/>
          </a:bodyPr>
          <a:lstStyle/>
          <a:p>
            <a:r>
              <a:rPr lang="en-US" sz="2600" b="1" dirty="0">
                <a:latin typeface="Times New Roman" panose="02020603050405020304" pitchFamily="18" charset="0"/>
                <a:cs typeface="Times New Roman" panose="02020603050405020304" pitchFamily="18" charset="0"/>
              </a:rPr>
              <a:t>SPI Modes</a:t>
            </a:r>
          </a:p>
        </p:txBody>
      </p:sp>
      <p:sp>
        <p:nvSpPr>
          <p:cNvPr id="3" name="Content Placeholder 2">
            <a:extLst>
              <a:ext uri="{FF2B5EF4-FFF2-40B4-BE49-F238E27FC236}">
                <a16:creationId xmlns:a16="http://schemas.microsoft.com/office/drawing/2014/main" id="{B1F35DCD-5952-08C5-DC47-A5A7438DD40F}"/>
              </a:ext>
            </a:extLst>
          </p:cNvPr>
          <p:cNvSpPr>
            <a:spLocks noGrp="1"/>
          </p:cNvSpPr>
          <p:nvPr>
            <p:ph sz="quarter" idx="13"/>
          </p:nvPr>
        </p:nvSpPr>
        <p:spPr>
          <a:xfrm>
            <a:off x="551813" y="861134"/>
            <a:ext cx="10725785" cy="4930065"/>
          </a:xfrm>
        </p:spPr>
        <p:txBody>
          <a:bodyPr>
            <a:normAutofit/>
          </a:bodyPr>
          <a:lstStyle/>
          <a:p>
            <a:endParaRPr lang="en-US" sz="2200"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1AC615E-0B16-E5C4-0D6D-68C077BCB07F}"/>
              </a:ext>
            </a:extLst>
          </p:cNvPr>
          <p:cNvPicPr>
            <a:picLocks noChangeAspect="1"/>
          </p:cNvPicPr>
          <p:nvPr/>
        </p:nvPicPr>
        <p:blipFill>
          <a:blip r:embed="rId2"/>
          <a:stretch>
            <a:fillRect/>
          </a:stretch>
        </p:blipFill>
        <p:spPr>
          <a:xfrm>
            <a:off x="4533642" y="2555167"/>
            <a:ext cx="2324793" cy="2814223"/>
          </a:xfrm>
          <a:prstGeom prst="rect">
            <a:avLst/>
          </a:prstGeom>
        </p:spPr>
      </p:pic>
      <p:sp>
        <p:nvSpPr>
          <p:cNvPr id="4" name="TextBox 3">
            <a:extLst>
              <a:ext uri="{FF2B5EF4-FFF2-40B4-BE49-F238E27FC236}">
                <a16:creationId xmlns:a16="http://schemas.microsoft.com/office/drawing/2014/main" id="{C248E9A7-2DD1-48F0-9FFC-B56330CB26A4}"/>
              </a:ext>
            </a:extLst>
          </p:cNvPr>
          <p:cNvSpPr txBox="1"/>
          <p:nvPr/>
        </p:nvSpPr>
        <p:spPr>
          <a:xfrm>
            <a:off x="551814" y="861134"/>
            <a:ext cx="10654252" cy="1477328"/>
          </a:xfrm>
          <a:prstGeom prst="rect">
            <a:avLst/>
          </a:prstGeom>
          <a:noFill/>
        </p:spPr>
        <p:txBody>
          <a:bodyPr wrap="square" rtlCol="0">
            <a:spAutoFit/>
          </a:bodyPr>
          <a:lstStyle/>
          <a:p>
            <a:endParaRPr lang="en-US" sz="1800" cap="none" dirty="0">
              <a:latin typeface="Times New Roman" panose="02020603050405020304" pitchFamily="18" charset="0"/>
              <a:cs typeface="Times New Roman" panose="02020603050405020304" pitchFamily="18" charset="0"/>
            </a:endParaRPr>
          </a:p>
          <a:p>
            <a:r>
              <a:rPr lang="en-US" sz="1800" cap="none" dirty="0">
                <a:latin typeface="Times New Roman" panose="02020603050405020304" pitchFamily="18" charset="0"/>
                <a:cs typeface="Times New Roman" panose="02020603050405020304" pitchFamily="18" charset="0"/>
              </a:rPr>
              <a:t>	In addition to setting the clock frequency, the master must also configure the clock polarity and phase with respect to the data. Clock polarity (CPOL) and clock phase (CPHA) are the two parameters that are used to form four unique modes to provide flexibility in communication between master and slave. </a:t>
            </a:r>
          </a:p>
          <a:p>
            <a:endParaRPr lang="en-US" sz="1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267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88742-863E-5733-5996-BAFD8D9D8E18}"/>
              </a:ext>
            </a:extLst>
          </p:cNvPr>
          <p:cNvSpPr>
            <a:spLocks noGrp="1"/>
          </p:cNvSpPr>
          <p:nvPr>
            <p:ph sz="quarter" idx="13"/>
          </p:nvPr>
        </p:nvSpPr>
        <p:spPr>
          <a:xfrm>
            <a:off x="84247" y="223120"/>
            <a:ext cx="11100360" cy="6144566"/>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MODE 0</a:t>
            </a:r>
          </a:p>
          <a:p>
            <a:r>
              <a:rPr lang="en-US" sz="2200" cap="none" dirty="0">
                <a:latin typeface="Times New Roman" panose="02020603050405020304" pitchFamily="18" charset="0"/>
                <a:cs typeface="Times New Roman" panose="02020603050405020304" pitchFamily="18" charset="0"/>
              </a:rPr>
              <a:t>In this mode, CPOL is 0 and CPHA is also 0. So, the SCLK starts as low and the data will be sampled at the first edge</a:t>
            </a:r>
          </a:p>
          <a:p>
            <a:endParaRPr lang="en-US" sz="2200" b="1" cap="none" dirty="0">
              <a:latin typeface="Times New Roman" panose="02020603050405020304" pitchFamily="18" charset="0"/>
              <a:cs typeface="Times New Roman" panose="02020603050405020304" pitchFamily="18" charset="0"/>
            </a:endParaRPr>
          </a:p>
          <a:p>
            <a:endParaRPr lang="en-US" sz="2200" b="1" cap="none" dirty="0">
              <a:latin typeface="Times New Roman" panose="02020603050405020304" pitchFamily="18" charset="0"/>
              <a:cs typeface="Times New Roman" panose="02020603050405020304" pitchFamily="18" charset="0"/>
            </a:endParaRPr>
          </a:p>
          <a:p>
            <a:endParaRPr lang="en-US" sz="2200" b="1" cap="none" dirty="0">
              <a:latin typeface="Times New Roman" panose="02020603050405020304" pitchFamily="18" charset="0"/>
              <a:cs typeface="Times New Roman" panose="02020603050405020304" pitchFamily="18" charset="0"/>
            </a:endParaRPr>
          </a:p>
          <a:p>
            <a:endParaRPr lang="en-US" sz="2200" b="1" cap="none" dirty="0">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endParaRPr lang="en-US" sz="2200" b="1" cap="none" dirty="0">
              <a:latin typeface="Times New Roman" panose="02020603050405020304" pitchFamily="18" charset="0"/>
              <a:cs typeface="Times New Roman" panose="02020603050405020304" pitchFamily="18" charset="0"/>
            </a:endParaRPr>
          </a:p>
          <a:p>
            <a:r>
              <a:rPr lang="en-US" sz="2200" cap="none" dirty="0">
                <a:latin typeface="Times New Roman" panose="02020603050405020304" pitchFamily="18" charset="0"/>
                <a:cs typeface="Times New Roman" panose="02020603050405020304" pitchFamily="18" charset="0"/>
              </a:rPr>
              <a:t>The data must be available before the first clock signal rising. The clock idle state is LOW. The data on MISO and MOSI lines must be stable while the clock is high and can be changed when the clock is low. The data is captured on the clock’s low-to-high transition and can be propagated on high-to-low clock transition</a:t>
            </a:r>
            <a:r>
              <a:rPr lang="en-US" sz="2200" cap="small" dirty="0">
                <a:latin typeface="Times New Roman" panose="02020603050405020304" pitchFamily="18" charset="0"/>
                <a:cs typeface="Times New Roman" panose="02020603050405020304" pitchFamily="18" charset="0"/>
              </a:rPr>
              <a:t>.</a:t>
            </a:r>
            <a:endParaRPr lang="en-US" sz="2200" b="1" cap="small"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556936C-1FE8-6EEB-8EFF-B064E97CA796}"/>
              </a:ext>
            </a:extLst>
          </p:cNvPr>
          <p:cNvPicPr>
            <a:picLocks noChangeAspect="1"/>
          </p:cNvPicPr>
          <p:nvPr/>
        </p:nvPicPr>
        <p:blipFill>
          <a:blip r:embed="rId2"/>
          <a:stretch>
            <a:fillRect/>
          </a:stretch>
        </p:blipFill>
        <p:spPr>
          <a:xfrm>
            <a:off x="1669002" y="1859881"/>
            <a:ext cx="8700318" cy="2588836"/>
          </a:xfrm>
          <a:prstGeom prst="rect">
            <a:avLst/>
          </a:prstGeom>
        </p:spPr>
      </p:pic>
    </p:spTree>
    <p:extLst>
      <p:ext uri="{BB962C8B-B14F-4D97-AF65-F5344CB8AC3E}">
        <p14:creationId xmlns:p14="http://schemas.microsoft.com/office/powerpoint/2010/main" val="651868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F2CF0-4709-D207-B52A-D2F4356909CC}"/>
              </a:ext>
            </a:extLst>
          </p:cNvPr>
          <p:cNvSpPr>
            <a:spLocks noGrp="1"/>
          </p:cNvSpPr>
          <p:nvPr>
            <p:ph sz="quarter" idx="13"/>
          </p:nvPr>
        </p:nvSpPr>
        <p:spPr>
          <a:xfrm>
            <a:off x="142043" y="230819"/>
            <a:ext cx="11135557" cy="6388095"/>
          </a:xfrm>
        </p:spPr>
        <p:txBody>
          <a:bodyPr>
            <a:normAutofit/>
          </a:bodyPr>
          <a:lstStyle/>
          <a:p>
            <a:pPr marL="0" indent="0">
              <a:buNone/>
            </a:pPr>
            <a:r>
              <a:rPr lang="en-US" sz="2600" b="1" dirty="0">
                <a:latin typeface="Times New Roman" panose="02020603050405020304" pitchFamily="18" charset="0"/>
                <a:cs typeface="Times New Roman" panose="02020603050405020304" pitchFamily="18" charset="0"/>
              </a:rPr>
              <a:t>MODE 1</a:t>
            </a:r>
          </a:p>
          <a:p>
            <a:r>
              <a:rPr lang="en-US" sz="2200" cap="none" dirty="0">
                <a:latin typeface="Times New Roman" panose="02020603050405020304" pitchFamily="18" charset="0"/>
                <a:cs typeface="Times New Roman" panose="02020603050405020304" pitchFamily="18" charset="0"/>
              </a:rPr>
              <a:t>In this mode, CPOL is 0 and CPHA is also 1. So, the SCLK starts as low and the data will be sampled at the second edge.</a:t>
            </a:r>
          </a:p>
          <a:p>
            <a:endParaRPr lang="en-US" sz="2200" cap="none" dirty="0">
              <a:latin typeface="Times New Roman" panose="02020603050405020304" pitchFamily="18" charset="0"/>
              <a:cs typeface="Times New Roman" panose="02020603050405020304" pitchFamily="18" charset="0"/>
            </a:endParaRPr>
          </a:p>
          <a:p>
            <a:endParaRPr lang="en-US" sz="2200" cap="none" dirty="0">
              <a:latin typeface="Times New Roman" panose="02020603050405020304" pitchFamily="18" charset="0"/>
              <a:cs typeface="Times New Roman" panose="02020603050405020304" pitchFamily="18" charset="0"/>
            </a:endParaRPr>
          </a:p>
          <a:p>
            <a:endParaRPr lang="en-US" sz="2200" cap="none" dirty="0">
              <a:latin typeface="Times New Roman" panose="02020603050405020304" pitchFamily="18" charset="0"/>
              <a:cs typeface="Times New Roman" panose="02020603050405020304" pitchFamily="18" charset="0"/>
            </a:endParaRPr>
          </a:p>
          <a:p>
            <a:endParaRPr lang="en-US" sz="2200" cap="none"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cap="none" dirty="0">
              <a:latin typeface="Times New Roman" panose="02020603050405020304" pitchFamily="18" charset="0"/>
              <a:cs typeface="Times New Roman" panose="02020603050405020304" pitchFamily="18" charset="0"/>
            </a:endParaRPr>
          </a:p>
          <a:p>
            <a:endParaRPr lang="en-US" sz="2200" cap="none" dirty="0">
              <a:latin typeface="Times New Roman" panose="02020603050405020304" pitchFamily="18" charset="0"/>
              <a:cs typeface="Times New Roman" panose="02020603050405020304" pitchFamily="18" charset="0"/>
            </a:endParaRPr>
          </a:p>
          <a:p>
            <a:r>
              <a:rPr lang="en-US" sz="2200" cap="none" dirty="0">
                <a:latin typeface="Times New Roman" panose="02020603050405020304" pitchFamily="18" charset="0"/>
                <a:cs typeface="Times New Roman" panose="02020603050405020304" pitchFamily="18" charset="0"/>
              </a:rPr>
              <a:t>The first clock signal rising can be used to prepare the data. The clock idle state is LOW. The data on MISO and MOSI lines must be stable while the clock is low and can be changed when the clock is high. The data is captured on the clock’s high-to-low transition and propagated on low-to-high clock transition.</a:t>
            </a:r>
          </a:p>
          <a:p>
            <a:endParaRPr lang="en-US" sz="2200" b="1" cap="none" dirty="0">
              <a:latin typeface="Times New Roman" panose="02020603050405020304" pitchFamily="18" charset="0"/>
              <a:cs typeface="Times New Roman" panose="02020603050405020304" pitchFamily="18" charset="0"/>
            </a:endParaRPr>
          </a:p>
          <a:p>
            <a:endParaRPr lang="en-US" sz="2200" b="1" dirty="0"/>
          </a:p>
        </p:txBody>
      </p:sp>
      <p:pic>
        <p:nvPicPr>
          <p:cNvPr id="5" name="Picture 4">
            <a:extLst>
              <a:ext uri="{FF2B5EF4-FFF2-40B4-BE49-F238E27FC236}">
                <a16:creationId xmlns:a16="http://schemas.microsoft.com/office/drawing/2014/main" id="{30A852F9-C404-E34F-8254-060D881A9977}"/>
              </a:ext>
            </a:extLst>
          </p:cNvPr>
          <p:cNvPicPr>
            <a:picLocks noChangeAspect="1"/>
          </p:cNvPicPr>
          <p:nvPr/>
        </p:nvPicPr>
        <p:blipFill>
          <a:blip r:embed="rId2"/>
          <a:stretch>
            <a:fillRect/>
          </a:stretch>
        </p:blipFill>
        <p:spPr>
          <a:xfrm>
            <a:off x="1691393" y="1881237"/>
            <a:ext cx="8722114" cy="2708518"/>
          </a:xfrm>
          <a:prstGeom prst="rect">
            <a:avLst/>
          </a:prstGeom>
        </p:spPr>
      </p:pic>
    </p:spTree>
    <p:extLst>
      <p:ext uri="{BB962C8B-B14F-4D97-AF65-F5344CB8AC3E}">
        <p14:creationId xmlns:p14="http://schemas.microsoft.com/office/powerpoint/2010/main" val="1054295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CDE06-9E37-3994-C55C-20933CC53166}"/>
              </a:ext>
            </a:extLst>
          </p:cNvPr>
          <p:cNvSpPr>
            <a:spLocks noGrp="1"/>
          </p:cNvSpPr>
          <p:nvPr>
            <p:ph sz="quarter" idx="13"/>
          </p:nvPr>
        </p:nvSpPr>
        <p:spPr>
          <a:xfrm>
            <a:off x="159798" y="230819"/>
            <a:ext cx="11315026" cy="6367205"/>
          </a:xfrm>
        </p:spPr>
        <p:txBody>
          <a:bodyPr>
            <a:normAutofit/>
          </a:bodyPr>
          <a:lstStyle/>
          <a:p>
            <a:pPr marL="0" indent="0">
              <a:buNone/>
            </a:pPr>
            <a:r>
              <a:rPr lang="en-US" sz="2600" b="1" dirty="0">
                <a:latin typeface="Times New Roman" panose="02020603050405020304" pitchFamily="18" charset="0"/>
                <a:cs typeface="Times New Roman" panose="02020603050405020304" pitchFamily="18" charset="0"/>
              </a:rPr>
              <a:t>MODE 2</a:t>
            </a:r>
          </a:p>
          <a:p>
            <a:r>
              <a:rPr lang="en-US" sz="2200" cap="none" dirty="0">
                <a:latin typeface="Times New Roman" panose="02020603050405020304" pitchFamily="18" charset="0"/>
                <a:cs typeface="Times New Roman" panose="02020603050405020304" pitchFamily="18" charset="0"/>
              </a:rPr>
              <a:t>In this mode, CPOL is 1 and CPHA is also 0. So, the SCLK starts as high and the data will be sampled at the first edge</a:t>
            </a:r>
          </a:p>
          <a:p>
            <a:endParaRPr lang="en-US" sz="2200" b="1" cap="none" dirty="0">
              <a:latin typeface="Times New Roman" panose="02020603050405020304" pitchFamily="18" charset="0"/>
              <a:cs typeface="Times New Roman" panose="02020603050405020304" pitchFamily="18" charset="0"/>
            </a:endParaRPr>
          </a:p>
          <a:p>
            <a:endParaRPr lang="en-US" sz="2200" b="1" cap="none"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r>
              <a:rPr lang="en-US" sz="2200" cap="none" dirty="0">
                <a:latin typeface="Times New Roman" panose="02020603050405020304" pitchFamily="18" charset="0"/>
                <a:cs typeface="Times New Roman" panose="02020603050405020304" pitchFamily="18" charset="0"/>
              </a:rPr>
              <a:t>The data must be available before the first clock signal falling. The clock idle state is HIGH. The data on MISO and MOSI lines must be stable while the clock is low and can be changed when the clock is high. The data is captured on the clock’s high-to-low transition and propagated on low-to-high clock transition.</a:t>
            </a:r>
            <a:endParaRPr lang="en-US" sz="2200" b="1" cap="none" dirty="0">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B5E85B8-2683-B166-3BC9-9B2F0C26B779}"/>
              </a:ext>
            </a:extLst>
          </p:cNvPr>
          <p:cNvPicPr>
            <a:picLocks noChangeAspect="1"/>
          </p:cNvPicPr>
          <p:nvPr/>
        </p:nvPicPr>
        <p:blipFill>
          <a:blip r:embed="rId2"/>
          <a:stretch>
            <a:fillRect/>
          </a:stretch>
        </p:blipFill>
        <p:spPr>
          <a:xfrm>
            <a:off x="1347403" y="1755522"/>
            <a:ext cx="8691239" cy="2693586"/>
          </a:xfrm>
          <a:prstGeom prst="rect">
            <a:avLst/>
          </a:prstGeom>
        </p:spPr>
      </p:pic>
    </p:spTree>
    <p:extLst>
      <p:ext uri="{BB962C8B-B14F-4D97-AF65-F5344CB8AC3E}">
        <p14:creationId xmlns:p14="http://schemas.microsoft.com/office/powerpoint/2010/main" val="3370141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F1C4D-94C5-DACC-6E8A-C7A172D0FACA}"/>
              </a:ext>
            </a:extLst>
          </p:cNvPr>
          <p:cNvSpPr>
            <a:spLocks noGrp="1"/>
          </p:cNvSpPr>
          <p:nvPr>
            <p:ph sz="quarter" idx="13"/>
          </p:nvPr>
        </p:nvSpPr>
        <p:spPr>
          <a:xfrm>
            <a:off x="195310" y="215954"/>
            <a:ext cx="11523214" cy="6426092"/>
          </a:xfrm>
        </p:spPr>
        <p:txBody>
          <a:bodyPr>
            <a:normAutofit/>
          </a:bodyPr>
          <a:lstStyle/>
          <a:p>
            <a:pPr marL="0" indent="0">
              <a:buNone/>
            </a:pPr>
            <a:r>
              <a:rPr lang="en-US" sz="2600" b="1" dirty="0">
                <a:latin typeface="Times New Roman" panose="02020603050405020304" pitchFamily="18" charset="0"/>
                <a:cs typeface="Times New Roman" panose="02020603050405020304" pitchFamily="18" charset="0"/>
              </a:rPr>
              <a:t>MODE 3</a:t>
            </a:r>
          </a:p>
          <a:p>
            <a:r>
              <a:rPr lang="en-US" sz="2200" cap="none" dirty="0">
                <a:latin typeface="Times New Roman" panose="02020603050405020304" pitchFamily="18" charset="0"/>
                <a:cs typeface="Times New Roman" panose="02020603050405020304" pitchFamily="18" charset="0"/>
              </a:rPr>
              <a:t>In this mode, CPOL is 1 and CPHA is also 1. So, the SCLK starts as high and the data will be sampled at the second edge.</a:t>
            </a:r>
          </a:p>
          <a:p>
            <a:endParaRPr lang="en-US" sz="2200" b="1" cap="none" dirty="0">
              <a:latin typeface="Times New Roman" panose="02020603050405020304" pitchFamily="18" charset="0"/>
              <a:cs typeface="Times New Roman" panose="02020603050405020304" pitchFamily="18" charset="0"/>
            </a:endParaRPr>
          </a:p>
          <a:p>
            <a:endParaRPr lang="en-US" sz="2200" b="1" cap="none" dirty="0">
              <a:latin typeface="Times New Roman" panose="02020603050405020304" pitchFamily="18" charset="0"/>
              <a:cs typeface="Times New Roman" panose="02020603050405020304" pitchFamily="18" charset="0"/>
            </a:endParaRPr>
          </a:p>
          <a:p>
            <a:endParaRPr lang="en-US" sz="2200" b="1" cap="none" dirty="0">
              <a:latin typeface="Times New Roman" panose="02020603050405020304" pitchFamily="18" charset="0"/>
              <a:cs typeface="Times New Roman" panose="02020603050405020304" pitchFamily="18" charset="0"/>
            </a:endParaRPr>
          </a:p>
          <a:p>
            <a:endParaRPr lang="en-US" sz="2200" b="1" cap="none"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endParaRPr lang="en-US" sz="2200" b="1" cap="none" dirty="0">
              <a:latin typeface="Times New Roman" panose="02020603050405020304" pitchFamily="18" charset="0"/>
              <a:cs typeface="Times New Roman" panose="02020603050405020304" pitchFamily="18" charset="0"/>
            </a:endParaRPr>
          </a:p>
          <a:p>
            <a:pPr marL="0" indent="0">
              <a:buNone/>
            </a:pPr>
            <a:r>
              <a:rPr lang="en-US" sz="2200" cap="none" dirty="0">
                <a:latin typeface="Times New Roman" panose="02020603050405020304" pitchFamily="18" charset="0"/>
                <a:cs typeface="Times New Roman" panose="02020603050405020304" pitchFamily="18" charset="0"/>
              </a:rPr>
              <a:t>The first clock signal falling can be used to prepare the data. The clock idle state is HIGH. The data on MISO and MOSI lines must be stable while the clock is high and can be changed when the clock is low. The data is captured on the clock’s low-to-high transition and propagated on high-to-low clock transition.</a:t>
            </a:r>
            <a:endParaRPr lang="en-US" sz="2200" b="1" cap="none" dirty="0">
              <a:latin typeface="Times New Roman" panose="02020603050405020304" pitchFamily="18" charset="0"/>
              <a:cs typeface="Times New Roman" panose="02020603050405020304" pitchFamily="18" charset="0"/>
            </a:endParaRPr>
          </a:p>
          <a:p>
            <a:endParaRPr lang="en-US" sz="2200" b="1" cap="none"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87AA4E8-CF58-C07A-9039-AE12B3C80E01}"/>
              </a:ext>
            </a:extLst>
          </p:cNvPr>
          <p:cNvPicPr>
            <a:picLocks noChangeAspect="1"/>
          </p:cNvPicPr>
          <p:nvPr/>
        </p:nvPicPr>
        <p:blipFill>
          <a:blip r:embed="rId2"/>
          <a:stretch>
            <a:fillRect/>
          </a:stretch>
        </p:blipFill>
        <p:spPr>
          <a:xfrm>
            <a:off x="1429306" y="0"/>
            <a:ext cx="11345662" cy="4536490"/>
          </a:xfrm>
          <a:prstGeom prst="rect">
            <a:avLst/>
          </a:prstGeom>
        </p:spPr>
      </p:pic>
    </p:spTree>
    <p:extLst>
      <p:ext uri="{BB962C8B-B14F-4D97-AF65-F5344CB8AC3E}">
        <p14:creationId xmlns:p14="http://schemas.microsoft.com/office/powerpoint/2010/main" val="261841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1D9160-B85F-DD9F-D0A1-67920DBC8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626" y="984580"/>
            <a:ext cx="9526228" cy="5667889"/>
          </a:xfrm>
          <a:prstGeom prst="rect">
            <a:avLst/>
          </a:prstGeom>
        </p:spPr>
      </p:pic>
      <p:sp>
        <p:nvSpPr>
          <p:cNvPr id="7" name="TextBox 6">
            <a:extLst>
              <a:ext uri="{FF2B5EF4-FFF2-40B4-BE49-F238E27FC236}">
                <a16:creationId xmlns:a16="http://schemas.microsoft.com/office/drawing/2014/main" id="{F42A6D1E-0402-46F4-667E-675B9065D6E6}"/>
              </a:ext>
            </a:extLst>
          </p:cNvPr>
          <p:cNvSpPr txBox="1"/>
          <p:nvPr/>
        </p:nvSpPr>
        <p:spPr>
          <a:xfrm>
            <a:off x="887306" y="205531"/>
            <a:ext cx="5538661" cy="67710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SPI on Raspberry Pi using IOCTL</a:t>
            </a:r>
          </a:p>
          <a:p>
            <a:pPr marL="285750" indent="-285750">
              <a:buFont typeface="Arial" panose="020B0604020202020204" pitchFamily="34" charset="0"/>
              <a:buChar char="•"/>
            </a:pPr>
            <a:r>
              <a:rPr lang="en-US" dirty="0"/>
              <a:t>SPI is used in users space with the help of </a:t>
            </a:r>
            <a:r>
              <a:rPr lang="en-US" dirty="0" err="1"/>
              <a:t>spidev</a:t>
            </a:r>
            <a:endParaRPr lang="en-US" dirty="0"/>
          </a:p>
        </p:txBody>
      </p:sp>
    </p:spTree>
    <p:extLst>
      <p:ext uri="{BB962C8B-B14F-4D97-AF65-F5344CB8AC3E}">
        <p14:creationId xmlns:p14="http://schemas.microsoft.com/office/powerpoint/2010/main" val="4079789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54FA-D745-35DF-73B2-914D58AEDE2E}"/>
              </a:ext>
            </a:extLst>
          </p:cNvPr>
          <p:cNvSpPr>
            <a:spLocks noGrp="1"/>
          </p:cNvSpPr>
          <p:nvPr>
            <p:ph type="title"/>
          </p:nvPr>
        </p:nvSpPr>
        <p:spPr>
          <a:xfrm>
            <a:off x="221941" y="79899"/>
            <a:ext cx="2280837" cy="894841"/>
          </a:xfrm>
        </p:spPr>
        <p:txBody>
          <a:bodyPr>
            <a:normAutofit/>
          </a:bodyPr>
          <a:lstStyle/>
          <a:p>
            <a:pPr marL="58738"/>
            <a:r>
              <a:rPr lang="en-US" sz="2800" b="1"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CE0631C9-D4DA-6631-5142-8851EFFAD33F}"/>
              </a:ext>
            </a:extLst>
          </p:cNvPr>
          <p:cNvSpPr>
            <a:spLocks noGrp="1"/>
          </p:cNvSpPr>
          <p:nvPr>
            <p:ph sz="quarter" idx="13"/>
          </p:nvPr>
        </p:nvSpPr>
        <p:spPr>
          <a:xfrm>
            <a:off x="355108" y="965862"/>
            <a:ext cx="10480890" cy="5892138"/>
          </a:xfrm>
        </p:spPr>
        <p:txBody>
          <a:bodyPr>
            <a:noAutofit/>
          </a:bodyPr>
          <a:lstStyle/>
          <a:p>
            <a:r>
              <a:rPr lang="en-US" sz="2200" b="0" i="0" dirty="0">
                <a:effectLst/>
                <a:latin typeface="Times New Roman" panose="02020603050405020304" pitchFamily="18" charset="0"/>
                <a:cs typeface="Times New Roman" panose="02020603050405020304" pitchFamily="18" charset="0"/>
              </a:rPr>
              <a:t>What is SPI Interface</a:t>
            </a:r>
          </a:p>
          <a:p>
            <a:r>
              <a:rPr lang="en-US" sz="2200" b="0" i="0" dirty="0">
                <a:effectLst/>
                <a:latin typeface="Times New Roman" panose="02020603050405020304" pitchFamily="18" charset="0"/>
                <a:cs typeface="Times New Roman" panose="02020603050405020304" pitchFamily="18" charset="0"/>
              </a:rPr>
              <a:t>S</a:t>
            </a:r>
            <a:r>
              <a:rPr lang="en-US" sz="2200" dirty="0">
                <a:latin typeface="Times New Roman" panose="02020603050405020304" pitchFamily="18" charset="0"/>
                <a:cs typeface="Times New Roman" panose="02020603050405020304" pitchFamily="18" charset="0"/>
              </a:rPr>
              <a:t>PI Specification</a:t>
            </a:r>
            <a:endParaRPr lang="en-US" sz="2200" b="0" i="0" dirty="0">
              <a:effectLst/>
              <a:latin typeface="Times New Roman" panose="02020603050405020304" pitchFamily="18" charset="0"/>
              <a:cs typeface="Times New Roman" panose="02020603050405020304" pitchFamily="18" charset="0"/>
            </a:endParaRPr>
          </a:p>
          <a:p>
            <a:r>
              <a:rPr lang="en-US" sz="2200" b="0" i="0" dirty="0">
                <a:effectLst/>
                <a:latin typeface="Times New Roman" panose="02020603050405020304" pitchFamily="18" charset="0"/>
                <a:cs typeface="Times New Roman" panose="02020603050405020304" pitchFamily="18" charset="0"/>
              </a:rPr>
              <a:t>Data T</a:t>
            </a:r>
            <a:r>
              <a:rPr lang="en-US" sz="2200" dirty="0">
                <a:latin typeface="Times New Roman" panose="02020603050405020304" pitchFamily="18" charset="0"/>
                <a:cs typeface="Times New Roman" panose="02020603050405020304" pitchFamily="18" charset="0"/>
              </a:rPr>
              <a:t>ransmission</a:t>
            </a:r>
            <a:endParaRPr lang="en-US" sz="2200" b="0" i="0" dirty="0">
              <a:effectLst/>
              <a:latin typeface="Times New Roman" panose="02020603050405020304" pitchFamily="18" charset="0"/>
              <a:cs typeface="Times New Roman" panose="02020603050405020304" pitchFamily="18" charset="0"/>
            </a:endParaRPr>
          </a:p>
          <a:p>
            <a:r>
              <a:rPr lang="en-US" sz="2200" b="0" i="0" dirty="0">
                <a:effectLst/>
                <a:latin typeface="Times New Roman" panose="02020603050405020304" pitchFamily="18" charset="0"/>
                <a:cs typeface="Times New Roman" panose="02020603050405020304" pitchFamily="18" charset="0"/>
              </a:rPr>
              <a:t>SPI MODES</a:t>
            </a:r>
            <a:endParaRPr lang="en-US" sz="2200" dirty="0">
              <a:latin typeface="Times New Roman" panose="02020603050405020304" pitchFamily="18" charset="0"/>
              <a:cs typeface="Times New Roman" panose="02020603050405020304" pitchFamily="18" charset="0"/>
            </a:endParaRPr>
          </a:p>
          <a:p>
            <a:r>
              <a:rPr lang="en-US" sz="2200" b="0" i="0" dirty="0">
                <a:effectLst/>
                <a:latin typeface="Times New Roman" panose="02020603050405020304" pitchFamily="18" charset="0"/>
                <a:cs typeface="Times New Roman" panose="02020603050405020304" pitchFamily="18" charset="0"/>
              </a:rPr>
              <a:t>Mode </a:t>
            </a:r>
            <a:r>
              <a:rPr lang="en-US" sz="2200" dirty="0">
                <a:latin typeface="Times New Roman" panose="02020603050405020304" pitchFamily="18" charset="0"/>
                <a:cs typeface="Times New Roman" panose="02020603050405020304" pitchFamily="18" charset="0"/>
              </a:rPr>
              <a:t>0</a:t>
            </a:r>
          </a:p>
          <a:p>
            <a:r>
              <a:rPr lang="en-US" sz="2200" b="0" i="0" dirty="0">
                <a:effectLst/>
                <a:latin typeface="Times New Roman" panose="02020603050405020304" pitchFamily="18" charset="0"/>
                <a:cs typeface="Times New Roman" panose="02020603050405020304" pitchFamily="18" charset="0"/>
              </a:rPr>
              <a:t>Mode 1</a:t>
            </a:r>
          </a:p>
          <a:p>
            <a:r>
              <a:rPr lang="en-US" sz="2200" dirty="0">
                <a:latin typeface="Times New Roman" panose="02020603050405020304" pitchFamily="18" charset="0"/>
                <a:cs typeface="Times New Roman" panose="02020603050405020304" pitchFamily="18" charset="0"/>
              </a:rPr>
              <a:t>Mode 2</a:t>
            </a:r>
          </a:p>
          <a:p>
            <a:r>
              <a:rPr lang="en-US" sz="2200" b="0" i="0" dirty="0">
                <a:effectLst/>
                <a:latin typeface="Times New Roman" panose="02020603050405020304" pitchFamily="18" charset="0"/>
                <a:cs typeface="Times New Roman" panose="02020603050405020304" pitchFamily="18" charset="0"/>
              </a:rPr>
              <a:t>Mode</a:t>
            </a:r>
            <a:r>
              <a:rPr lang="en-US" sz="2200" dirty="0">
                <a:latin typeface="Times New Roman" panose="02020603050405020304" pitchFamily="18" charset="0"/>
                <a:cs typeface="Times New Roman" panose="02020603050405020304" pitchFamily="18" charset="0"/>
              </a:rPr>
              <a:t> 3</a:t>
            </a:r>
          </a:p>
          <a:p>
            <a:r>
              <a:rPr lang="en-US" sz="2200" dirty="0">
                <a:latin typeface="Times New Roman" panose="02020603050405020304" pitchFamily="18" charset="0"/>
                <a:cs typeface="Times New Roman" panose="02020603050405020304" pitchFamily="18" charset="0"/>
              </a:rPr>
              <a:t>SPI on Raspberry Pi using IOCTL</a:t>
            </a:r>
          </a:p>
          <a:p>
            <a:r>
              <a:rPr lang="en-US" sz="2200" b="0" i="0" dirty="0">
                <a:effectLst/>
                <a:latin typeface="Times New Roman" panose="02020603050405020304" pitchFamily="18" charset="0"/>
                <a:cs typeface="Times New Roman" panose="02020603050405020304" pitchFamily="18" charset="0"/>
              </a:rPr>
              <a:t>Registers </a:t>
            </a:r>
            <a:r>
              <a:rPr lang="en-US" sz="2200" dirty="0">
                <a:latin typeface="Times New Roman" panose="02020603050405020304" pitchFamily="18" charset="0"/>
                <a:cs typeface="Times New Roman" panose="02020603050405020304" pitchFamily="18" charset="0"/>
              </a:rPr>
              <a:t>used by the</a:t>
            </a:r>
            <a:r>
              <a:rPr lang="en-US" sz="2200" b="0" i="0" dirty="0">
                <a:effectLst/>
                <a:latin typeface="Times New Roman" panose="02020603050405020304" pitchFamily="18" charset="0"/>
                <a:cs typeface="Times New Roman" panose="02020603050405020304" pitchFamily="18" charset="0"/>
              </a:rPr>
              <a:t> SPI</a:t>
            </a:r>
          </a:p>
          <a:p>
            <a:r>
              <a:rPr lang="en-US" sz="2200" b="0" i="0" dirty="0">
                <a:effectLst/>
                <a:latin typeface="Times New Roman" panose="02020603050405020304" pitchFamily="18" charset="0"/>
                <a:cs typeface="Times New Roman" panose="02020603050405020304" pitchFamily="18" charset="0"/>
              </a:rPr>
              <a:t>Advantages of SPI</a:t>
            </a:r>
          </a:p>
          <a:p>
            <a:r>
              <a:rPr lang="en-US" sz="2200" b="0" i="0" dirty="0">
                <a:effectLst/>
                <a:latin typeface="Times New Roman" panose="02020603050405020304" pitchFamily="18" charset="0"/>
                <a:cs typeface="Times New Roman" panose="02020603050405020304" pitchFamily="18" charset="0"/>
              </a:rPr>
              <a:t>Disadvantages of SPI</a:t>
            </a:r>
          </a:p>
          <a:p>
            <a:r>
              <a:rPr lang="en-US" sz="2200" dirty="0">
                <a:latin typeface="Times New Roman" panose="02020603050405020304" pitchFamily="18" charset="0"/>
                <a:cs typeface="Times New Roman" panose="02020603050405020304" pitchFamily="18" charset="0"/>
              </a:rPr>
              <a:t>Applications</a:t>
            </a:r>
            <a:endParaRPr lang="en-US" sz="2200" b="0" i="0" dirty="0">
              <a:effectLst/>
              <a:latin typeface="Times New Roman" panose="02020603050405020304" pitchFamily="18" charset="0"/>
              <a:cs typeface="Times New Roman" panose="02020603050405020304" pitchFamily="18" charset="0"/>
            </a:endParaRPr>
          </a:p>
          <a:p>
            <a:endParaRPr lang="en-US" sz="2200" b="0" i="0" dirty="0">
              <a:effectLst/>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558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B78327-54CA-73C3-63D4-61A4B34012A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0602" y="384299"/>
            <a:ext cx="3765217" cy="3044701"/>
          </a:xfrm>
        </p:spPr>
      </p:pic>
      <p:pic>
        <p:nvPicPr>
          <p:cNvPr id="7" name="Picture 6">
            <a:extLst>
              <a:ext uri="{FF2B5EF4-FFF2-40B4-BE49-F238E27FC236}">
                <a16:creationId xmlns:a16="http://schemas.microsoft.com/office/drawing/2014/main" id="{D3E9CD43-5581-4E97-B933-419AF1DEE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433" y="912251"/>
            <a:ext cx="7216050" cy="2305050"/>
          </a:xfrm>
          <a:prstGeom prst="rect">
            <a:avLst/>
          </a:prstGeom>
        </p:spPr>
      </p:pic>
      <p:pic>
        <p:nvPicPr>
          <p:cNvPr id="9" name="Picture 8">
            <a:extLst>
              <a:ext uri="{FF2B5EF4-FFF2-40B4-BE49-F238E27FC236}">
                <a16:creationId xmlns:a16="http://schemas.microsoft.com/office/drawing/2014/main" id="{3879203E-C3CB-9086-F766-726F84475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112" y="3640419"/>
            <a:ext cx="3870707" cy="3021106"/>
          </a:xfrm>
          <a:prstGeom prst="rect">
            <a:avLst/>
          </a:prstGeom>
        </p:spPr>
      </p:pic>
      <p:pic>
        <p:nvPicPr>
          <p:cNvPr id="11" name="Picture 10">
            <a:extLst>
              <a:ext uri="{FF2B5EF4-FFF2-40B4-BE49-F238E27FC236}">
                <a16:creationId xmlns:a16="http://schemas.microsoft.com/office/drawing/2014/main" id="{0786CA48-8937-662B-965E-77C2A53CF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9433" y="4287931"/>
            <a:ext cx="7216050" cy="2190750"/>
          </a:xfrm>
          <a:prstGeom prst="rect">
            <a:avLst/>
          </a:prstGeom>
        </p:spPr>
      </p:pic>
    </p:spTree>
    <p:extLst>
      <p:ext uri="{BB962C8B-B14F-4D97-AF65-F5344CB8AC3E}">
        <p14:creationId xmlns:p14="http://schemas.microsoft.com/office/powerpoint/2010/main" val="1253695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E4006093-05A7-6920-EA3B-0EE6EE6D297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75012" y="107076"/>
            <a:ext cx="4401853" cy="3727805"/>
          </a:xfrm>
        </p:spPr>
      </p:pic>
      <p:pic>
        <p:nvPicPr>
          <p:cNvPr id="15" name="Picture 14">
            <a:extLst>
              <a:ext uri="{FF2B5EF4-FFF2-40B4-BE49-F238E27FC236}">
                <a16:creationId xmlns:a16="http://schemas.microsoft.com/office/drawing/2014/main" id="{4AE09719-8AC2-DDEF-A759-C9872B71F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2" y="4123765"/>
            <a:ext cx="8964706" cy="2317376"/>
          </a:xfrm>
          <a:prstGeom prst="rect">
            <a:avLst/>
          </a:prstGeom>
        </p:spPr>
      </p:pic>
    </p:spTree>
    <p:extLst>
      <p:ext uri="{BB962C8B-B14F-4D97-AF65-F5344CB8AC3E}">
        <p14:creationId xmlns:p14="http://schemas.microsoft.com/office/powerpoint/2010/main" val="410198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50FB3A-79F4-62B1-86A2-8402D40D6C2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38400" y="698499"/>
            <a:ext cx="6669741" cy="5558865"/>
          </a:xfrm>
          <a:prstGeom prst="rect">
            <a:avLst/>
          </a:prstGeom>
        </p:spPr>
      </p:pic>
    </p:spTree>
    <p:extLst>
      <p:ext uri="{BB962C8B-B14F-4D97-AF65-F5344CB8AC3E}">
        <p14:creationId xmlns:p14="http://schemas.microsoft.com/office/powerpoint/2010/main" val="97107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839C55-1A12-9F82-03BF-7C5D2C66BCBD}"/>
              </a:ext>
            </a:extLst>
          </p:cNvPr>
          <p:cNvSpPr>
            <a:spLocks noGrp="1"/>
          </p:cNvSpPr>
          <p:nvPr>
            <p:ph sz="quarter" idx="13"/>
          </p:nvPr>
        </p:nvSpPr>
        <p:spPr>
          <a:xfrm>
            <a:off x="117446" y="125835"/>
            <a:ext cx="11160154" cy="6568580"/>
          </a:xfrm>
        </p:spPr>
        <p:txBody>
          <a:bodyPr>
            <a:normAutofit/>
          </a:bodyPr>
          <a:lstStyle/>
          <a:p>
            <a:pPr marL="0" indent="0">
              <a:buNone/>
            </a:pPr>
            <a:endParaRPr lang="en-US" cap="none" dirty="0"/>
          </a:p>
          <a:p>
            <a:pPr marL="0" indent="0">
              <a:buNone/>
            </a:pPr>
            <a:endParaRPr lang="en-US" cap="none" dirty="0"/>
          </a:p>
          <a:p>
            <a:pPr marL="0" indent="0">
              <a:buNone/>
            </a:pPr>
            <a:endParaRPr lang="en-US" cap="none" dirty="0"/>
          </a:p>
          <a:p>
            <a:pPr marL="0" indent="0">
              <a:buNone/>
            </a:pPr>
            <a:endParaRPr lang="en-US" cap="none" dirty="0"/>
          </a:p>
          <a:p>
            <a:pPr marL="0" indent="0">
              <a:buNone/>
            </a:pPr>
            <a:endParaRPr lang="en-US" cap="none" dirty="0"/>
          </a:p>
          <a:p>
            <a:pPr marL="0" indent="0">
              <a:buNone/>
            </a:pPr>
            <a:endParaRPr lang="en-US" cap="none" dirty="0"/>
          </a:p>
          <a:p>
            <a:pPr marL="0" indent="0">
              <a:buNone/>
            </a:pPr>
            <a:endParaRPr lang="en-US" cap="none" dirty="0"/>
          </a:p>
          <a:p>
            <a:pPr marL="0" indent="0">
              <a:buNone/>
            </a:pPr>
            <a:endParaRPr lang="en-US" cap="none" dirty="0"/>
          </a:p>
          <a:p>
            <a:pPr marL="0" indent="0">
              <a:buNone/>
            </a:pPr>
            <a:endParaRPr lang="en-US" cap="none" dirty="0"/>
          </a:p>
          <a:p>
            <a:pPr marL="0" indent="0">
              <a:buNone/>
            </a:pPr>
            <a:endParaRPr lang="en-US" dirty="0"/>
          </a:p>
          <a:p>
            <a:pPr marL="0" indent="0">
              <a:buNone/>
            </a:pPr>
            <a:endParaRPr lang="en-US" sz="2200" cap="none" dirty="0">
              <a:latin typeface="Times New Roman" panose="02020603050405020304" pitchFamily="18" charset="0"/>
              <a:cs typeface="Times New Roman" panose="02020603050405020304" pitchFamily="18" charset="0"/>
            </a:endParaRPr>
          </a:p>
          <a:p>
            <a:pPr marL="0" indent="0">
              <a:buNone/>
            </a:pPr>
            <a:r>
              <a:rPr lang="en-US" sz="2200" cap="none" dirty="0">
                <a:latin typeface="Times New Roman" panose="02020603050405020304" pitchFamily="18" charset="0"/>
                <a:cs typeface="Times New Roman" panose="02020603050405020304" pitchFamily="18" charset="0"/>
              </a:rPr>
              <a:t>Writes to the Reserved Register are ignored.</a:t>
            </a:r>
          </a:p>
          <a:p>
            <a:pPr marL="0" indent="0">
              <a:buNone/>
            </a:pPr>
            <a:r>
              <a:rPr lang="en-US" sz="2200" cap="none" dirty="0">
                <a:latin typeface="Times New Roman" panose="02020603050405020304" pitchFamily="18" charset="0"/>
                <a:cs typeface="Times New Roman" panose="02020603050405020304" pitchFamily="18" charset="0"/>
              </a:rPr>
              <a:t> Reading from Reserved Register returns all zeros.</a:t>
            </a:r>
          </a:p>
        </p:txBody>
      </p:sp>
      <p:graphicFrame>
        <p:nvGraphicFramePr>
          <p:cNvPr id="4" name="Table 4">
            <a:extLst>
              <a:ext uri="{FF2B5EF4-FFF2-40B4-BE49-F238E27FC236}">
                <a16:creationId xmlns:a16="http://schemas.microsoft.com/office/drawing/2014/main" id="{B442863B-8AD7-F5F7-6CD7-B27EFB8D4888}"/>
              </a:ext>
            </a:extLst>
          </p:cNvPr>
          <p:cNvGraphicFramePr>
            <a:graphicFrameLocks noGrp="1"/>
          </p:cNvGraphicFramePr>
          <p:nvPr>
            <p:extLst>
              <p:ext uri="{D42A27DB-BD31-4B8C-83A1-F6EECF244321}">
                <p14:modId xmlns:p14="http://schemas.microsoft.com/office/powerpoint/2010/main" val="4124948730"/>
              </p:ext>
            </p:extLst>
          </p:nvPr>
        </p:nvGraphicFramePr>
        <p:xfrm>
          <a:off x="485192" y="864888"/>
          <a:ext cx="8440694" cy="4040720"/>
        </p:xfrm>
        <a:graphic>
          <a:graphicData uri="http://schemas.openxmlformats.org/drawingml/2006/table">
            <a:tbl>
              <a:tblPr firstRow="1" bandRow="1">
                <a:tableStyleId>{5C22544A-7EE6-4342-B048-85BDC9FD1C3A}</a:tableStyleId>
              </a:tblPr>
              <a:tblGrid>
                <a:gridCol w="4124063">
                  <a:extLst>
                    <a:ext uri="{9D8B030D-6E8A-4147-A177-3AD203B41FA5}">
                      <a16:colId xmlns:a16="http://schemas.microsoft.com/office/drawing/2014/main" val="445341676"/>
                    </a:ext>
                  </a:extLst>
                </a:gridCol>
                <a:gridCol w="4316631">
                  <a:extLst>
                    <a:ext uri="{9D8B030D-6E8A-4147-A177-3AD203B41FA5}">
                      <a16:colId xmlns:a16="http://schemas.microsoft.com/office/drawing/2014/main" val="707673930"/>
                    </a:ext>
                  </a:extLst>
                </a:gridCol>
              </a:tblGrid>
              <a:tr h="358721">
                <a:tc>
                  <a:txBody>
                    <a:bodyPr/>
                    <a:lstStyle/>
                    <a:p>
                      <a:r>
                        <a:rPr lang="en-US" dirty="0"/>
                        <a:t>USE</a:t>
                      </a:r>
                    </a:p>
                  </a:txBody>
                  <a:tcPr/>
                </a:tc>
                <a:tc>
                  <a:txBody>
                    <a:bodyPr/>
                    <a:lstStyle/>
                    <a:p>
                      <a:r>
                        <a:rPr lang="en-US" dirty="0"/>
                        <a:t>Access</a:t>
                      </a:r>
                    </a:p>
                  </a:txBody>
                  <a:tcPr/>
                </a:tc>
                <a:extLst>
                  <a:ext uri="{0D108BD9-81ED-4DB2-BD59-A6C34878D82A}">
                    <a16:rowId xmlns:a16="http://schemas.microsoft.com/office/drawing/2014/main" val="432134348"/>
                  </a:ext>
                </a:extLst>
              </a:tr>
              <a:tr h="459370">
                <a:tc>
                  <a:txBody>
                    <a:bodyPr/>
                    <a:lstStyle/>
                    <a:p>
                      <a:r>
                        <a:rPr lang="en-US" dirty="0"/>
                        <a:t>SPI Control Register1(SPICR1)</a:t>
                      </a:r>
                    </a:p>
                  </a:txBody>
                  <a:tcPr/>
                </a:tc>
                <a:tc>
                  <a:txBody>
                    <a:bodyPr/>
                    <a:lstStyle/>
                    <a:p>
                      <a:r>
                        <a:rPr lang="en-US" dirty="0"/>
                        <a:t>Read/Write</a:t>
                      </a:r>
                    </a:p>
                  </a:txBody>
                  <a:tcPr/>
                </a:tc>
                <a:extLst>
                  <a:ext uri="{0D108BD9-81ED-4DB2-BD59-A6C34878D82A}">
                    <a16:rowId xmlns:a16="http://schemas.microsoft.com/office/drawing/2014/main" val="2665378674"/>
                  </a:ext>
                </a:extLst>
              </a:tr>
              <a:tr h="459370">
                <a:tc>
                  <a:txBody>
                    <a:bodyPr/>
                    <a:lstStyle/>
                    <a:p>
                      <a:r>
                        <a:rPr lang="en-US" dirty="0"/>
                        <a:t>SPI Control Register2(SPICR2)</a:t>
                      </a:r>
                    </a:p>
                  </a:txBody>
                  <a:tcPr/>
                </a:tc>
                <a:tc>
                  <a:txBody>
                    <a:bodyPr/>
                    <a:lstStyle/>
                    <a:p>
                      <a:r>
                        <a:rPr lang="en-US" dirty="0"/>
                        <a:t>Read/Write</a:t>
                      </a:r>
                    </a:p>
                  </a:txBody>
                  <a:tcPr/>
                </a:tc>
                <a:extLst>
                  <a:ext uri="{0D108BD9-81ED-4DB2-BD59-A6C34878D82A}">
                    <a16:rowId xmlns:a16="http://schemas.microsoft.com/office/drawing/2014/main" val="4244840197"/>
                  </a:ext>
                </a:extLst>
              </a:tr>
              <a:tr h="459370">
                <a:tc>
                  <a:txBody>
                    <a:bodyPr/>
                    <a:lstStyle/>
                    <a:p>
                      <a:r>
                        <a:rPr lang="en-US" dirty="0"/>
                        <a:t>SPI Baud Rate Register(SPIBR)</a:t>
                      </a:r>
                    </a:p>
                  </a:txBody>
                  <a:tcPr/>
                </a:tc>
                <a:tc>
                  <a:txBody>
                    <a:bodyPr/>
                    <a:lstStyle/>
                    <a:p>
                      <a:r>
                        <a:rPr lang="en-US" dirty="0"/>
                        <a:t>Read/Write</a:t>
                      </a:r>
                    </a:p>
                  </a:txBody>
                  <a:tcPr/>
                </a:tc>
                <a:extLst>
                  <a:ext uri="{0D108BD9-81ED-4DB2-BD59-A6C34878D82A}">
                    <a16:rowId xmlns:a16="http://schemas.microsoft.com/office/drawing/2014/main" val="2965258806"/>
                  </a:ext>
                </a:extLst>
              </a:tr>
              <a:tr h="459370">
                <a:tc>
                  <a:txBody>
                    <a:bodyPr/>
                    <a:lstStyle/>
                    <a:p>
                      <a:r>
                        <a:rPr lang="en-US" dirty="0"/>
                        <a:t>SPI Status Register(SPISR)</a:t>
                      </a:r>
                    </a:p>
                  </a:txBody>
                  <a:tcPr/>
                </a:tc>
                <a:tc>
                  <a:txBody>
                    <a:bodyPr/>
                    <a:lstStyle/>
                    <a:p>
                      <a:r>
                        <a:rPr lang="en-US" dirty="0"/>
                        <a:t>Read</a:t>
                      </a:r>
                    </a:p>
                  </a:txBody>
                  <a:tcPr/>
                </a:tc>
                <a:extLst>
                  <a:ext uri="{0D108BD9-81ED-4DB2-BD59-A6C34878D82A}">
                    <a16:rowId xmlns:a16="http://schemas.microsoft.com/office/drawing/2014/main" val="300341620"/>
                  </a:ext>
                </a:extLst>
              </a:tr>
              <a:tr h="459370">
                <a:tc>
                  <a:txBody>
                    <a:bodyPr/>
                    <a:lstStyle/>
                    <a:p>
                      <a:r>
                        <a:rPr lang="en-US" dirty="0"/>
                        <a:t>Reserved</a:t>
                      </a:r>
                    </a:p>
                  </a:txBody>
                  <a:tcPr/>
                </a:tc>
                <a:tc>
                  <a:txBody>
                    <a:bodyPr/>
                    <a:lstStyle/>
                    <a:p>
                      <a:endParaRPr lang="en-US" dirty="0"/>
                    </a:p>
                  </a:txBody>
                  <a:tcPr/>
                </a:tc>
                <a:extLst>
                  <a:ext uri="{0D108BD9-81ED-4DB2-BD59-A6C34878D82A}">
                    <a16:rowId xmlns:a16="http://schemas.microsoft.com/office/drawing/2014/main" val="3244903399"/>
                  </a:ext>
                </a:extLst>
              </a:tr>
              <a:tr h="459370">
                <a:tc>
                  <a:txBody>
                    <a:bodyPr/>
                    <a:lstStyle/>
                    <a:p>
                      <a:r>
                        <a:rPr lang="en-US" dirty="0"/>
                        <a:t>SPI Data Register(SPIDR)</a:t>
                      </a:r>
                    </a:p>
                  </a:txBody>
                  <a:tcPr/>
                </a:tc>
                <a:tc>
                  <a:txBody>
                    <a:bodyPr/>
                    <a:lstStyle/>
                    <a:p>
                      <a:r>
                        <a:rPr lang="en-US" dirty="0"/>
                        <a:t>Read/Write</a:t>
                      </a:r>
                    </a:p>
                  </a:txBody>
                  <a:tcPr/>
                </a:tc>
                <a:extLst>
                  <a:ext uri="{0D108BD9-81ED-4DB2-BD59-A6C34878D82A}">
                    <a16:rowId xmlns:a16="http://schemas.microsoft.com/office/drawing/2014/main" val="28673744"/>
                  </a:ext>
                </a:extLst>
              </a:tr>
              <a:tr h="459370">
                <a:tc>
                  <a:txBody>
                    <a:bodyPr/>
                    <a:lstStyle/>
                    <a:p>
                      <a:r>
                        <a:rPr lang="en-US" dirty="0"/>
                        <a:t>Reserved</a:t>
                      </a:r>
                    </a:p>
                  </a:txBody>
                  <a:tcPr/>
                </a:tc>
                <a:tc>
                  <a:txBody>
                    <a:bodyPr/>
                    <a:lstStyle/>
                    <a:p>
                      <a:endParaRPr lang="en-US" dirty="0"/>
                    </a:p>
                  </a:txBody>
                  <a:tcPr/>
                </a:tc>
                <a:extLst>
                  <a:ext uri="{0D108BD9-81ED-4DB2-BD59-A6C34878D82A}">
                    <a16:rowId xmlns:a16="http://schemas.microsoft.com/office/drawing/2014/main" val="294208599"/>
                  </a:ext>
                </a:extLst>
              </a:tr>
              <a:tr h="459370">
                <a:tc>
                  <a:txBody>
                    <a:bodyPr/>
                    <a:lstStyle/>
                    <a:p>
                      <a:r>
                        <a:rPr lang="en-US" dirty="0"/>
                        <a:t>Reserved</a:t>
                      </a:r>
                    </a:p>
                  </a:txBody>
                  <a:tcPr/>
                </a:tc>
                <a:tc>
                  <a:txBody>
                    <a:bodyPr/>
                    <a:lstStyle/>
                    <a:p>
                      <a:endParaRPr lang="en-US" dirty="0"/>
                    </a:p>
                  </a:txBody>
                  <a:tcPr/>
                </a:tc>
                <a:extLst>
                  <a:ext uri="{0D108BD9-81ED-4DB2-BD59-A6C34878D82A}">
                    <a16:rowId xmlns:a16="http://schemas.microsoft.com/office/drawing/2014/main" val="488107976"/>
                  </a:ext>
                </a:extLst>
              </a:tr>
            </a:tbl>
          </a:graphicData>
        </a:graphic>
      </p:graphicFrame>
      <p:sp>
        <p:nvSpPr>
          <p:cNvPr id="2" name="TextBox 1">
            <a:extLst>
              <a:ext uri="{FF2B5EF4-FFF2-40B4-BE49-F238E27FC236}">
                <a16:creationId xmlns:a16="http://schemas.microsoft.com/office/drawing/2014/main" id="{1434BF7E-CD84-F2B7-4A53-A41EC4CDDD65}"/>
              </a:ext>
            </a:extLst>
          </p:cNvPr>
          <p:cNvSpPr txBox="1"/>
          <p:nvPr/>
        </p:nvSpPr>
        <p:spPr>
          <a:xfrm>
            <a:off x="335902" y="279918"/>
            <a:ext cx="5645020" cy="430887"/>
          </a:xfrm>
          <a:prstGeom prst="rect">
            <a:avLst/>
          </a:prstGeom>
          <a:noFill/>
        </p:spPr>
        <p:txBody>
          <a:bodyPr wrap="square" rtlCol="0">
            <a:spAutoFit/>
          </a:bodyPr>
          <a:lstStyle/>
          <a:p>
            <a:pPr marL="0" indent="0">
              <a:buNone/>
            </a:pPr>
            <a:r>
              <a:rPr lang="en-US" sz="2200" b="1" cap="none" dirty="0">
                <a:latin typeface="Times New Roman" panose="02020603050405020304" pitchFamily="18" charset="0"/>
                <a:cs typeface="Times New Roman" panose="02020603050405020304" pitchFamily="18" charset="0"/>
              </a:rPr>
              <a:t>Registers used by the SPI</a:t>
            </a:r>
          </a:p>
        </p:txBody>
      </p:sp>
    </p:spTree>
    <p:extLst>
      <p:ext uri="{BB962C8B-B14F-4D97-AF65-F5344CB8AC3E}">
        <p14:creationId xmlns:p14="http://schemas.microsoft.com/office/powerpoint/2010/main" val="2157476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7D4E8-C201-FF62-A947-93E04A8199B9}"/>
              </a:ext>
            </a:extLst>
          </p:cNvPr>
          <p:cNvSpPr>
            <a:spLocks noGrp="1"/>
          </p:cNvSpPr>
          <p:nvPr>
            <p:ph sz="quarter" idx="13"/>
          </p:nvPr>
        </p:nvSpPr>
        <p:spPr>
          <a:xfrm>
            <a:off x="148206" y="209983"/>
            <a:ext cx="11895588" cy="6041443"/>
          </a:xfrm>
        </p:spPr>
        <p:txBody>
          <a:bodyPr>
            <a:noAutofit/>
          </a:bodyPr>
          <a:lstStyle/>
          <a:p>
            <a:pPr marL="0" indent="0">
              <a:buNone/>
            </a:pPr>
            <a:endParaRPr lang="en-US" sz="2000" b="1" dirty="0">
              <a:solidFill>
                <a:schemeClr val="tx1"/>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tx1"/>
                </a:solidFill>
                <a:latin typeface="Times New Roman" panose="02020603050405020304" pitchFamily="18" charset="0"/>
                <a:cs typeface="Times New Roman" panose="02020603050405020304" pitchFamily="18" charset="0"/>
              </a:rPr>
              <a:t>SPI Control Register1(SPICR1)</a:t>
            </a:r>
            <a:endParaRPr lang="en-US" sz="2000" cap="none" dirty="0">
              <a:latin typeface="Times New Roman" panose="02020603050405020304" pitchFamily="18" charset="0"/>
              <a:cs typeface="Times New Roman" panose="02020603050405020304" pitchFamily="18" charset="0"/>
            </a:endParaRPr>
          </a:p>
          <a:p>
            <a:endParaRPr lang="en-US" sz="2000" cap="none" dirty="0">
              <a:latin typeface="Times New Roman" panose="02020603050405020304" pitchFamily="18" charset="0"/>
              <a:cs typeface="Times New Roman" panose="02020603050405020304" pitchFamily="18" charset="0"/>
            </a:endParaRPr>
          </a:p>
          <a:p>
            <a:endParaRPr lang="en-US" sz="2000" cap="none" dirty="0">
              <a:latin typeface="Times New Roman" panose="02020603050405020304" pitchFamily="18" charset="0"/>
              <a:cs typeface="Times New Roman" panose="02020603050405020304" pitchFamily="18" charset="0"/>
            </a:endParaRPr>
          </a:p>
          <a:p>
            <a:pPr marL="0" indent="0">
              <a:buNone/>
            </a:pPr>
            <a:endParaRPr lang="en-US" sz="2000" cap="none" dirty="0">
              <a:latin typeface="Times New Roman" panose="02020603050405020304" pitchFamily="18" charset="0"/>
              <a:cs typeface="Times New Roman" panose="02020603050405020304" pitchFamily="18" charset="0"/>
            </a:endParaRPr>
          </a:p>
          <a:p>
            <a:pPr marL="0" indent="0">
              <a:buNone/>
            </a:pPr>
            <a:r>
              <a:rPr lang="en-US" sz="2000" b="1" cap="none" dirty="0">
                <a:latin typeface="Times New Roman" panose="02020603050405020304" pitchFamily="18" charset="0"/>
                <a:cs typeface="Times New Roman" panose="02020603050405020304" pitchFamily="18" charset="0"/>
              </a:rPr>
              <a:t>7) SPIE – SPI Interrupt Enable Bit </a:t>
            </a:r>
          </a:p>
          <a:p>
            <a:pPr marL="0" indent="0">
              <a:buNone/>
            </a:pPr>
            <a:r>
              <a:rPr lang="en-US" sz="2000" dirty="0">
                <a:latin typeface="Times New Roman" panose="02020603050405020304" pitchFamily="18" charset="0"/>
                <a:cs typeface="Times New Roman" panose="02020603050405020304" pitchFamily="18" charset="0"/>
              </a:rPr>
              <a:t>A hardware interrupt is requested when either the receive buffer is full represented by Receive Buffer Full Flag(SPRF=1) in the SPI Status register or when the slave select of the master MCU is pulled low causing a mode fault (MODF=1)</a:t>
            </a:r>
            <a:endParaRPr lang="en-US" sz="2000" cap="none" dirty="0">
              <a:latin typeface="Times New Roman" panose="02020603050405020304" pitchFamily="18" charset="0"/>
              <a:cs typeface="Times New Roman" panose="02020603050405020304" pitchFamily="18" charset="0"/>
            </a:endParaRPr>
          </a:p>
          <a:p>
            <a:pPr marL="0" indent="0">
              <a:buNone/>
            </a:pPr>
            <a:r>
              <a:rPr lang="en-US" sz="2000" cap="none" dirty="0">
                <a:latin typeface="Times New Roman" panose="02020603050405020304" pitchFamily="18" charset="0"/>
                <a:cs typeface="Times New Roman" panose="02020603050405020304" pitchFamily="18" charset="0"/>
              </a:rPr>
              <a:t>1=SPI interrupts enabled.</a:t>
            </a:r>
          </a:p>
          <a:p>
            <a:pPr marL="0" indent="0">
              <a:buNone/>
            </a:pPr>
            <a:r>
              <a:rPr lang="en-US" sz="2000" cap="none" dirty="0">
                <a:latin typeface="Times New Roman" panose="02020603050405020304" pitchFamily="18" charset="0"/>
                <a:cs typeface="Times New Roman" panose="02020603050405020304" pitchFamily="18" charset="0"/>
              </a:rPr>
              <a:t>0=SPI interrupts disabled.</a:t>
            </a:r>
          </a:p>
          <a:p>
            <a:pPr marL="0" indent="0">
              <a:buNone/>
            </a:pPr>
            <a:endParaRPr lang="en-US" sz="2000" cap="none" dirty="0">
              <a:latin typeface="Times New Roman" panose="02020603050405020304" pitchFamily="18" charset="0"/>
              <a:cs typeface="Times New Roman" panose="02020603050405020304" pitchFamily="18" charset="0"/>
            </a:endParaRPr>
          </a:p>
          <a:p>
            <a:pPr marL="0" indent="0">
              <a:buNone/>
            </a:pPr>
            <a:r>
              <a:rPr lang="en-US" sz="2000" b="1" cap="none" dirty="0">
                <a:latin typeface="Times New Roman" panose="02020603050405020304" pitchFamily="18" charset="0"/>
                <a:cs typeface="Times New Roman" panose="02020603050405020304" pitchFamily="18" charset="0"/>
              </a:rPr>
              <a:t>6) SPE – SPI System Enable Bit</a:t>
            </a:r>
          </a:p>
          <a:p>
            <a:pPr marL="0" indent="0">
              <a:buNone/>
            </a:pPr>
            <a:r>
              <a:rPr lang="en-US" sz="2000" cap="none" dirty="0">
                <a:latin typeface="Times New Roman" panose="02020603050405020304" pitchFamily="18" charset="0"/>
                <a:cs typeface="Times New Roman" panose="02020603050405020304" pitchFamily="18" charset="0"/>
              </a:rPr>
              <a:t>This bit enables SPI System and dedicates the SPI port pin to SPI system functions.</a:t>
            </a:r>
          </a:p>
          <a:p>
            <a:pPr marL="0" indent="0">
              <a:buNone/>
            </a:pPr>
            <a:r>
              <a:rPr lang="en-US" sz="2000" cap="none" dirty="0">
                <a:latin typeface="Times New Roman" panose="02020603050405020304" pitchFamily="18" charset="0"/>
                <a:cs typeface="Times New Roman" panose="02020603050405020304" pitchFamily="18" charset="0"/>
              </a:rPr>
              <a:t>1=SPI enabled , port pins are dedicated to SPI functions.</a:t>
            </a:r>
          </a:p>
          <a:p>
            <a:pPr marL="0" indent="0">
              <a:buNone/>
            </a:pPr>
            <a:r>
              <a:rPr lang="en-US" sz="2000" cap="none" dirty="0">
                <a:latin typeface="Times New Roman" panose="02020603050405020304" pitchFamily="18" charset="0"/>
                <a:cs typeface="Times New Roman" panose="02020603050405020304" pitchFamily="18" charset="0"/>
              </a:rPr>
              <a:t>0=SPI disabled(low power consumption)</a:t>
            </a:r>
          </a:p>
          <a:p>
            <a:pPr marL="0" indent="0">
              <a:buNone/>
            </a:pPr>
            <a:endParaRPr lang="en-US" sz="2000" cap="none" dirty="0">
              <a:latin typeface="Times New Roman" panose="02020603050405020304" pitchFamily="18" charset="0"/>
              <a:cs typeface="Times New Roman" panose="02020603050405020304" pitchFamily="18" charset="0"/>
            </a:endParaRPr>
          </a:p>
          <a:p>
            <a:pPr marL="0" indent="0">
              <a:buNone/>
            </a:pPr>
            <a:endParaRPr lang="en-US" sz="2000" cap="non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FAF5F01-294B-9A40-3CA8-EAF2A5491D7B}"/>
              </a:ext>
            </a:extLst>
          </p:cNvPr>
          <p:cNvPicPr>
            <a:picLocks noChangeAspect="1"/>
          </p:cNvPicPr>
          <p:nvPr/>
        </p:nvPicPr>
        <p:blipFill>
          <a:blip r:embed="rId2"/>
          <a:stretch>
            <a:fillRect/>
          </a:stretch>
        </p:blipFill>
        <p:spPr>
          <a:xfrm>
            <a:off x="799642" y="1019659"/>
            <a:ext cx="9635196" cy="1037437"/>
          </a:xfrm>
          <a:prstGeom prst="rect">
            <a:avLst/>
          </a:prstGeom>
        </p:spPr>
      </p:pic>
    </p:spTree>
    <p:extLst>
      <p:ext uri="{BB962C8B-B14F-4D97-AF65-F5344CB8AC3E}">
        <p14:creationId xmlns:p14="http://schemas.microsoft.com/office/powerpoint/2010/main" val="2353634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4D147F-B640-0F68-79A6-785794954C69}"/>
              </a:ext>
            </a:extLst>
          </p:cNvPr>
          <p:cNvSpPr>
            <a:spLocks noGrp="1"/>
          </p:cNvSpPr>
          <p:nvPr>
            <p:ph sz="quarter" idx="13"/>
          </p:nvPr>
        </p:nvSpPr>
        <p:spPr>
          <a:xfrm>
            <a:off x="139816" y="335901"/>
            <a:ext cx="11912367" cy="5781813"/>
          </a:xfrm>
        </p:spPr>
        <p:txBody>
          <a:bodyPr>
            <a:noAutofit/>
          </a:bodyPr>
          <a:lstStyle/>
          <a:p>
            <a:pPr marL="0" indent="0">
              <a:buNone/>
            </a:pPr>
            <a:r>
              <a:rPr lang="en-US" sz="2000" b="1" cap="none" dirty="0">
                <a:latin typeface="Times New Roman" panose="02020603050405020304" pitchFamily="18" charset="0"/>
                <a:cs typeface="Times New Roman" panose="02020603050405020304" pitchFamily="18" charset="0"/>
              </a:rPr>
              <a:t>5) SPTIE – SPI Transmit Interrupt Enable</a:t>
            </a:r>
          </a:p>
          <a:p>
            <a:pPr marL="0" indent="0">
              <a:buNone/>
            </a:pPr>
            <a:r>
              <a:rPr lang="en-US" sz="2000" cap="none" dirty="0">
                <a:latin typeface="Times New Roman" panose="02020603050405020304" pitchFamily="18" charset="0"/>
                <a:cs typeface="Times New Roman" panose="02020603050405020304" pitchFamily="18" charset="0"/>
              </a:rPr>
              <a:t>This bit enables </a:t>
            </a:r>
            <a:r>
              <a:rPr lang="en-US" sz="2000" dirty="0">
                <a:latin typeface="Times New Roman" panose="02020603050405020304" pitchFamily="18" charset="0"/>
                <a:cs typeface="Times New Roman" panose="02020603050405020304" pitchFamily="18" charset="0"/>
              </a:rPr>
              <a:t>CPU</a:t>
            </a:r>
            <a:r>
              <a:rPr lang="en-US" sz="2000" cap="none" dirty="0">
                <a:latin typeface="Times New Roman" panose="02020603050405020304" pitchFamily="18" charset="0"/>
                <a:cs typeface="Times New Roman" panose="02020603050405020304" pitchFamily="18" charset="0"/>
              </a:rPr>
              <a:t> interrupt requests, to be generated </a:t>
            </a:r>
            <a:r>
              <a:rPr lang="en-US" sz="2000" dirty="0">
                <a:latin typeface="Times New Roman" panose="02020603050405020304" pitchFamily="18" charset="0"/>
                <a:cs typeface="Times New Roman" panose="02020603050405020304" pitchFamily="18" charset="0"/>
              </a:rPr>
              <a:t>when a byte transfers from the transmit data register to the shift register</a:t>
            </a:r>
            <a:r>
              <a:rPr lang="en-US" sz="2000" cap="none" dirty="0">
                <a:latin typeface="Times New Roman" panose="02020603050405020304" pitchFamily="18" charset="0"/>
                <a:cs typeface="Times New Roman" panose="02020603050405020304" pitchFamily="18" charset="0"/>
              </a:rPr>
              <a:t>.</a:t>
            </a:r>
          </a:p>
          <a:p>
            <a:pPr marL="0" indent="0">
              <a:buNone/>
            </a:pPr>
            <a:r>
              <a:rPr lang="en-US" sz="2000" cap="none" dirty="0">
                <a:latin typeface="Times New Roman" panose="02020603050405020304" pitchFamily="18" charset="0"/>
                <a:cs typeface="Times New Roman" panose="02020603050405020304" pitchFamily="18" charset="0"/>
              </a:rPr>
              <a:t>1= SPTEF interrupt enabled (if SPTEF flag of status register is set)</a:t>
            </a:r>
          </a:p>
          <a:p>
            <a:pPr marL="0" indent="0">
              <a:buNone/>
            </a:pPr>
            <a:r>
              <a:rPr lang="en-US" sz="2000" cap="none" dirty="0">
                <a:latin typeface="Times New Roman" panose="02020603050405020304" pitchFamily="18" charset="0"/>
                <a:cs typeface="Times New Roman" panose="02020603050405020304" pitchFamily="18" charset="0"/>
              </a:rPr>
              <a:t>0= SPTEF interrupt disabled</a:t>
            </a:r>
          </a:p>
          <a:p>
            <a:pPr marL="0" indent="0">
              <a:buNone/>
            </a:pPr>
            <a:endParaRPr lang="en-US" sz="2000" cap="none" dirty="0">
              <a:latin typeface="Times New Roman" panose="02020603050405020304" pitchFamily="18" charset="0"/>
              <a:cs typeface="Times New Roman" panose="02020603050405020304" pitchFamily="18" charset="0"/>
            </a:endParaRPr>
          </a:p>
          <a:p>
            <a:pPr marL="0" indent="0">
              <a:buNone/>
            </a:pPr>
            <a:r>
              <a:rPr lang="en-US" sz="2000" b="1" cap="none" dirty="0">
                <a:latin typeface="Times New Roman" panose="02020603050405020304" pitchFamily="18" charset="0"/>
                <a:cs typeface="Times New Roman" panose="02020603050405020304" pitchFamily="18" charset="0"/>
              </a:rPr>
              <a:t>4) MSTR – SPI Master/Slave Mode Select bit </a:t>
            </a:r>
          </a:p>
          <a:p>
            <a:pPr marL="0" indent="0">
              <a:buNone/>
            </a:pPr>
            <a:r>
              <a:rPr lang="en-US" sz="2000" cap="none" dirty="0">
                <a:latin typeface="Times New Roman" panose="02020603050405020304" pitchFamily="18" charset="0"/>
                <a:cs typeface="Times New Roman" panose="02020603050405020304" pitchFamily="18" charset="0"/>
              </a:rPr>
              <a:t>This bit selects, if the SPI operates in master or slave mode.</a:t>
            </a:r>
          </a:p>
          <a:p>
            <a:pPr marL="0" indent="0">
              <a:buNone/>
            </a:pPr>
            <a:r>
              <a:rPr lang="en-US" sz="2000" cap="none" dirty="0">
                <a:latin typeface="Times New Roman" panose="02020603050405020304" pitchFamily="18" charset="0"/>
                <a:cs typeface="Times New Roman" panose="02020603050405020304" pitchFamily="18" charset="0"/>
              </a:rPr>
              <a:t>1= SPI is in Master mode</a:t>
            </a:r>
          </a:p>
          <a:p>
            <a:pPr marL="0" indent="0">
              <a:buNone/>
            </a:pPr>
            <a:r>
              <a:rPr lang="en-US" sz="2000" cap="none" dirty="0">
                <a:latin typeface="Times New Roman" panose="02020603050405020304" pitchFamily="18" charset="0"/>
                <a:cs typeface="Times New Roman" panose="02020603050405020304" pitchFamily="18" charset="0"/>
              </a:rPr>
              <a:t>0= SPI is in Slave mode</a:t>
            </a:r>
          </a:p>
          <a:p>
            <a:pPr marL="0" indent="0">
              <a:buNone/>
            </a:pPr>
            <a:endParaRPr lang="en-US" sz="2000" cap="none" dirty="0">
              <a:latin typeface="Times New Roman" panose="02020603050405020304" pitchFamily="18" charset="0"/>
              <a:cs typeface="Times New Roman" panose="02020603050405020304" pitchFamily="18" charset="0"/>
            </a:endParaRPr>
          </a:p>
          <a:p>
            <a:pPr marL="0" indent="0">
              <a:buNone/>
            </a:pPr>
            <a:r>
              <a:rPr lang="en-US" sz="2000" b="1" cap="none" dirty="0">
                <a:latin typeface="Times New Roman" panose="02020603050405020304" pitchFamily="18" charset="0"/>
                <a:cs typeface="Times New Roman" panose="02020603050405020304" pitchFamily="18" charset="0"/>
              </a:rPr>
              <a:t>3) CPOL – SPI Clock Polarity Bit</a:t>
            </a:r>
          </a:p>
          <a:p>
            <a:pPr marL="0" indent="0">
              <a:buNone/>
            </a:pPr>
            <a:r>
              <a:rPr lang="en-US" sz="2000" cap="none" dirty="0">
                <a:latin typeface="Times New Roman" panose="02020603050405020304" pitchFamily="18" charset="0"/>
                <a:cs typeface="Times New Roman" panose="02020603050405020304" pitchFamily="18" charset="0"/>
              </a:rPr>
              <a:t>This bit selects an inverted or non-inverted SPI clock .  To transmit data between SPI modules.</a:t>
            </a:r>
          </a:p>
          <a:p>
            <a:pPr marL="0" indent="0">
              <a:buNone/>
            </a:pPr>
            <a:r>
              <a:rPr lang="en-US" sz="2000" cap="none"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clock is high </a:t>
            </a:r>
            <a:r>
              <a:rPr lang="en-US" sz="2000" cap="none" dirty="0">
                <a:latin typeface="Times New Roman" panose="02020603050405020304" pitchFamily="18" charset="0"/>
                <a:cs typeface="Times New Roman" panose="02020603050405020304" pitchFamily="18" charset="0"/>
              </a:rPr>
              <a:t>.</a:t>
            </a:r>
          </a:p>
          <a:p>
            <a:pPr marL="0" indent="0">
              <a:buNone/>
            </a:pPr>
            <a:r>
              <a:rPr lang="en-US" sz="2000" cap="none"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clock is low</a:t>
            </a:r>
            <a:r>
              <a:rPr lang="en-US" sz="2000" cap="none" dirty="0">
                <a:latin typeface="Times New Roman" panose="02020603050405020304" pitchFamily="18" charset="0"/>
                <a:cs typeface="Times New Roman" panose="02020603050405020304" pitchFamily="18" charset="0"/>
              </a:rPr>
              <a:t>.</a:t>
            </a:r>
          </a:p>
          <a:p>
            <a:pPr marL="0" indent="0">
              <a:buNone/>
            </a:pPr>
            <a:endParaRPr lang="en-US" sz="2000" cap="none" dirty="0">
              <a:latin typeface="Times New Roman" panose="02020603050405020304" pitchFamily="18" charset="0"/>
              <a:cs typeface="Times New Roman" panose="02020603050405020304" pitchFamily="18" charset="0"/>
            </a:endParaRPr>
          </a:p>
          <a:p>
            <a:pPr marL="0" indent="0">
              <a:buNone/>
            </a:pPr>
            <a:r>
              <a:rPr lang="en-US" sz="2000" cap="none"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70845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6EA165-7ED3-DBF7-773B-7C8A6802416A}"/>
              </a:ext>
            </a:extLst>
          </p:cNvPr>
          <p:cNvSpPr>
            <a:spLocks noGrp="1"/>
          </p:cNvSpPr>
          <p:nvPr>
            <p:ph sz="quarter" idx="13"/>
          </p:nvPr>
        </p:nvSpPr>
        <p:spPr>
          <a:xfrm>
            <a:off x="246106" y="140515"/>
            <a:ext cx="11836865" cy="6576969"/>
          </a:xfrm>
        </p:spPr>
        <p:txBody>
          <a:bodyPr>
            <a:normAutofit/>
          </a:bodyPr>
          <a:lstStyle/>
          <a:p>
            <a:pPr marL="0" indent="0">
              <a:buNone/>
            </a:pPr>
            <a:r>
              <a:rPr lang="en-US" sz="2000" b="1" cap="none" dirty="0">
                <a:latin typeface="Times New Roman" panose="02020603050405020304" pitchFamily="18" charset="0"/>
                <a:cs typeface="Times New Roman" panose="02020603050405020304" pitchFamily="18" charset="0"/>
              </a:rPr>
              <a:t>2) CHPA – SPI Clock Phase bit</a:t>
            </a:r>
          </a:p>
          <a:p>
            <a:pPr marL="0" indent="0">
              <a:buNone/>
            </a:pPr>
            <a:r>
              <a:rPr lang="en-US" sz="2000" cap="none" dirty="0">
                <a:latin typeface="Times New Roman" panose="02020603050405020304" pitchFamily="18" charset="0"/>
                <a:cs typeface="Times New Roman" panose="02020603050405020304" pitchFamily="18" charset="0"/>
              </a:rPr>
              <a:t>This bit is used to select the SPI clock format.</a:t>
            </a:r>
          </a:p>
          <a:p>
            <a:pPr marL="0" indent="0">
              <a:buNone/>
            </a:pPr>
            <a:r>
              <a:rPr lang="en-US" sz="2000" cap="none" dirty="0">
                <a:latin typeface="Times New Roman" panose="02020603050405020304" pitchFamily="18" charset="0"/>
                <a:cs typeface="Times New Roman" panose="02020603050405020304" pitchFamily="18" charset="0"/>
              </a:rPr>
              <a:t>1= Sampling of data occurs at even edges(2,4,6,…,16) of the SCK clock</a:t>
            </a:r>
          </a:p>
          <a:p>
            <a:pPr marL="0" indent="0">
              <a:buNone/>
            </a:pPr>
            <a:r>
              <a:rPr lang="en-US" sz="2000" cap="none" dirty="0">
                <a:latin typeface="Times New Roman" panose="02020603050405020304" pitchFamily="18" charset="0"/>
                <a:cs typeface="Times New Roman" panose="02020603050405020304" pitchFamily="18" charset="0"/>
              </a:rPr>
              <a:t>0= Sampling of data occurs at odd edges(1,3,5,…,15) of the SCK clock</a:t>
            </a:r>
          </a:p>
          <a:p>
            <a:pPr marL="0" indent="0">
              <a:buNone/>
            </a:pPr>
            <a:endParaRPr lang="en-US" sz="2000" cap="none" dirty="0">
              <a:latin typeface="Times New Roman" panose="02020603050405020304" pitchFamily="18" charset="0"/>
              <a:cs typeface="Times New Roman" panose="02020603050405020304" pitchFamily="18" charset="0"/>
            </a:endParaRPr>
          </a:p>
          <a:p>
            <a:pPr marL="0" indent="0">
              <a:buNone/>
            </a:pPr>
            <a:r>
              <a:rPr lang="en-US" sz="2000" b="1" cap="none" dirty="0">
                <a:latin typeface="Times New Roman" panose="02020603050405020304" pitchFamily="18" charset="0"/>
                <a:cs typeface="Times New Roman" panose="02020603050405020304" pitchFamily="18" charset="0"/>
              </a:rPr>
              <a:t>1) SSOE – Slave Select Output Enable </a:t>
            </a:r>
          </a:p>
          <a:p>
            <a:pPr marL="0" indent="0">
              <a:buNone/>
            </a:pPr>
            <a:r>
              <a:rPr lang="en-US" sz="2000" cap="none"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SS </a:t>
            </a:r>
            <a:r>
              <a:rPr lang="en-US" sz="2000" cap="none" dirty="0">
                <a:latin typeface="Times New Roman" panose="02020603050405020304" pitchFamily="18" charset="0"/>
                <a:cs typeface="Times New Roman" panose="02020603050405020304" pitchFamily="18" charset="0"/>
              </a:rPr>
              <a:t>Output feature is enabled only in master mode, if MODFEN(Mode Fault Enable Bit) is set in SPICR2 .</a:t>
            </a:r>
          </a:p>
          <a:p>
            <a:pPr marL="0" indent="0">
              <a:buNone/>
            </a:pPr>
            <a:endParaRPr lang="en-US" sz="2000" b="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b="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DF87793-22ED-E49F-15C6-434FA3424345}"/>
              </a:ext>
            </a:extLst>
          </p:cNvPr>
          <p:cNvPicPr>
            <a:picLocks noChangeAspect="1"/>
          </p:cNvPicPr>
          <p:nvPr/>
        </p:nvPicPr>
        <p:blipFill rotWithShape="1">
          <a:blip r:embed="rId2"/>
          <a:srcRect l="5978" t="6159" r="3289" b="9339"/>
          <a:stretch/>
        </p:blipFill>
        <p:spPr>
          <a:xfrm>
            <a:off x="1701043" y="3672191"/>
            <a:ext cx="6790395" cy="2125494"/>
          </a:xfrm>
          <a:prstGeom prst="rect">
            <a:avLst/>
          </a:prstGeom>
        </p:spPr>
      </p:pic>
      <p:cxnSp>
        <p:nvCxnSpPr>
          <p:cNvPr id="7" name="Straight Connector 6">
            <a:extLst>
              <a:ext uri="{FF2B5EF4-FFF2-40B4-BE49-F238E27FC236}">
                <a16:creationId xmlns:a16="http://schemas.microsoft.com/office/drawing/2014/main" id="{BEC19384-AAFD-B469-DB63-F614068EB0D2}"/>
              </a:ext>
            </a:extLst>
          </p:cNvPr>
          <p:cNvCxnSpPr/>
          <p:nvPr/>
        </p:nvCxnSpPr>
        <p:spPr>
          <a:xfrm>
            <a:off x="851949" y="2589481"/>
            <a:ext cx="201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664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04D486-D66F-C61D-E8EE-D5610119E32F}"/>
              </a:ext>
            </a:extLst>
          </p:cNvPr>
          <p:cNvSpPr txBox="1"/>
          <p:nvPr/>
        </p:nvSpPr>
        <p:spPr>
          <a:xfrm>
            <a:off x="159391" y="218114"/>
            <a:ext cx="11660697" cy="7171194"/>
          </a:xfrm>
          <a:prstGeom prst="rect">
            <a:avLst/>
          </a:prstGeom>
          <a:noFill/>
        </p:spPr>
        <p:txBody>
          <a:bodyPr wrap="square" rtlCol="0">
            <a:spAutoFit/>
          </a:bodyPr>
          <a:lstStyle/>
          <a:p>
            <a:pPr marL="0" indent="0">
              <a:buNone/>
            </a:pPr>
            <a:r>
              <a:rPr lang="en-US" sz="2000" b="1" dirty="0">
                <a:latin typeface="Times New Roman" panose="02020603050405020304" pitchFamily="18" charset="0"/>
                <a:cs typeface="Times New Roman" panose="02020603050405020304" pitchFamily="18" charset="0"/>
              </a:rPr>
              <a:t>0) LSBFE –  SPI LSB-First Enable</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cap="none" dirty="0">
                <a:latin typeface="Times New Roman" panose="02020603050405020304" pitchFamily="18" charset="0"/>
                <a:cs typeface="Times New Roman" panose="02020603050405020304" pitchFamily="18" charset="0"/>
              </a:rPr>
              <a:t>This bit does not affect the position of the MSB and LSB in the data register.</a:t>
            </a:r>
          </a:p>
          <a:p>
            <a:pPr marL="0" indent="0">
              <a:buNone/>
            </a:pPr>
            <a:r>
              <a:rPr lang="en-US" sz="2000" dirty="0">
                <a:latin typeface="Times New Roman" panose="02020603050405020304" pitchFamily="18" charset="0"/>
                <a:cs typeface="Times New Roman" panose="02020603050405020304" pitchFamily="18" charset="0"/>
              </a:rPr>
              <a:t>1= Data is transferred least significant bit first</a:t>
            </a:r>
          </a:p>
          <a:p>
            <a:pPr marL="0" indent="0">
              <a:buNone/>
            </a:pPr>
            <a:r>
              <a:rPr lang="en-US" sz="2000" dirty="0">
                <a:latin typeface="Times New Roman" panose="02020603050405020304" pitchFamily="18" charset="0"/>
                <a:cs typeface="Times New Roman" panose="02020603050405020304" pitchFamily="18" charset="0"/>
              </a:rPr>
              <a:t>0= Data is transferred most significant bit first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SPI Control Register 2 (SPICR2)</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-&gt; bit 7 , bit 6 , bit 5 , bit 2  are reserved bits.</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4) MODFEN- Mode Fault Enable Bit</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If the SPI is in Master mode and MODFEN is cleared, then the ss  port pin is not used by the SPI.</a:t>
            </a:r>
          </a:p>
          <a:p>
            <a:pPr marL="0" indent="0">
              <a:buNone/>
            </a:pPr>
            <a:r>
              <a:rPr lang="en-US" sz="2000" dirty="0">
                <a:latin typeface="Times New Roman" panose="02020603050405020304" pitchFamily="18" charset="0"/>
                <a:cs typeface="Times New Roman" panose="02020603050405020304" pitchFamily="18" charset="0"/>
              </a:rPr>
              <a:t>In Slave mode, the ss is available only as an input regardless of he value of MODFEN.</a:t>
            </a:r>
          </a:p>
          <a:p>
            <a:pPr marL="0" indent="0">
              <a:buNone/>
            </a:pPr>
            <a:r>
              <a:rPr lang="en-US" sz="2000" dirty="0">
                <a:latin typeface="Times New Roman" panose="02020603050405020304" pitchFamily="18" charset="0"/>
                <a:cs typeface="Times New Roman" panose="02020603050405020304" pitchFamily="18" charset="0"/>
              </a:rPr>
              <a:t>1= ss port pin with MODF feature</a:t>
            </a:r>
          </a:p>
          <a:p>
            <a:pPr marL="0" indent="0">
              <a:buNone/>
            </a:pPr>
            <a:r>
              <a:rPr lang="en-US" sz="2000" dirty="0">
                <a:latin typeface="Times New Roman" panose="02020603050405020304" pitchFamily="18" charset="0"/>
                <a:cs typeface="Times New Roman" panose="02020603050405020304" pitchFamily="18" charset="0"/>
              </a:rPr>
              <a:t>0= ss port pin is not used by the SPI</a:t>
            </a: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93B52D2-3AC1-7C49-DB63-1AEC6DC82052}"/>
              </a:ext>
            </a:extLst>
          </p:cNvPr>
          <p:cNvPicPr>
            <a:picLocks noChangeAspect="1"/>
          </p:cNvPicPr>
          <p:nvPr/>
        </p:nvPicPr>
        <p:blipFill>
          <a:blip r:embed="rId2"/>
          <a:stretch>
            <a:fillRect/>
          </a:stretch>
        </p:blipFill>
        <p:spPr>
          <a:xfrm>
            <a:off x="952939" y="2627898"/>
            <a:ext cx="8144096" cy="1207255"/>
          </a:xfrm>
          <a:prstGeom prst="rect">
            <a:avLst/>
          </a:prstGeom>
        </p:spPr>
      </p:pic>
      <p:cxnSp>
        <p:nvCxnSpPr>
          <p:cNvPr id="16" name="Straight Connector 15">
            <a:extLst>
              <a:ext uri="{FF2B5EF4-FFF2-40B4-BE49-F238E27FC236}">
                <a16:creationId xmlns:a16="http://schemas.microsoft.com/office/drawing/2014/main" id="{A1587020-6F83-C941-CAB6-D966960CE824}"/>
              </a:ext>
            </a:extLst>
          </p:cNvPr>
          <p:cNvCxnSpPr/>
          <p:nvPr/>
        </p:nvCxnSpPr>
        <p:spPr>
          <a:xfrm>
            <a:off x="570451" y="5536734"/>
            <a:ext cx="1761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19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20DD2F-8EC7-DF21-0889-BA537E3F141F}"/>
              </a:ext>
            </a:extLst>
          </p:cNvPr>
          <p:cNvSpPr txBox="1"/>
          <p:nvPr/>
        </p:nvSpPr>
        <p:spPr>
          <a:xfrm>
            <a:off x="228387" y="0"/>
            <a:ext cx="11484528" cy="717119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3) BIDIROE — Output enable in the Bidirectional mode of operation </a:t>
            </a:r>
          </a:p>
          <a:p>
            <a:r>
              <a:rPr lang="en-US" sz="2000" dirty="0">
                <a:latin typeface="Times New Roman" panose="02020603050405020304" pitchFamily="18" charset="0"/>
                <a:cs typeface="Times New Roman" panose="02020603050405020304" pitchFamily="18" charset="0"/>
              </a:rPr>
              <a:t>This bit controls the MOSI and MISO output buffer of the SPI, when in bidirectional mode of operation . In master mode this bit controls the output buffer of the MOSI port, in slave mode it controls the output buffer of the MISO port</a:t>
            </a:r>
          </a:p>
          <a:p>
            <a:r>
              <a:rPr lang="en-US" sz="2000" dirty="0">
                <a:latin typeface="Times New Roman" panose="02020603050405020304" pitchFamily="18" charset="0"/>
                <a:cs typeface="Times New Roman" panose="02020603050405020304" pitchFamily="18" charset="0"/>
              </a:rPr>
              <a:t>1 = Output buffer enabled </a:t>
            </a:r>
          </a:p>
          <a:p>
            <a:r>
              <a:rPr lang="en-US" sz="2000" dirty="0">
                <a:latin typeface="Times New Roman" panose="02020603050405020304" pitchFamily="18" charset="0"/>
                <a:cs typeface="Times New Roman" panose="02020603050405020304" pitchFamily="18" charset="0"/>
              </a:rPr>
              <a:t>0 = Output buffer disabled</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1) SPISWAI — SPI Stop in Wait Mode Bit</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This bit is used for power conservation while in wait mode. </a:t>
            </a:r>
          </a:p>
          <a:p>
            <a:r>
              <a:rPr lang="en-US" sz="2000" dirty="0">
                <a:latin typeface="Times New Roman" panose="02020603050405020304" pitchFamily="18" charset="0"/>
                <a:cs typeface="Times New Roman" panose="02020603050405020304" pitchFamily="18" charset="0"/>
              </a:rPr>
              <a:t>1 = Stop SPI clock generation when in wait mode </a:t>
            </a:r>
          </a:p>
          <a:p>
            <a:r>
              <a:rPr lang="en-US" sz="2000" dirty="0">
                <a:latin typeface="Times New Roman" panose="02020603050405020304" pitchFamily="18" charset="0"/>
                <a:cs typeface="Times New Roman" panose="02020603050405020304" pitchFamily="18" charset="0"/>
              </a:rPr>
              <a:t>0 = SPI clock operates normally in wait mode</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0) SPC0 — Serial Pin Control Bit 0</a:t>
            </a:r>
          </a:p>
          <a:p>
            <a:r>
              <a:rPr lang="en-US" sz="2000" dirty="0">
                <a:latin typeface="Times New Roman" panose="02020603050405020304" pitchFamily="18" charset="0"/>
                <a:cs typeface="Times New Roman" panose="02020603050405020304" pitchFamily="18" charset="0"/>
              </a:rPr>
              <a:t>This bit enables bidirectional pin configurations or Full-duplex mode is enabled.</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D6A5EAF-0BA0-AFF8-265E-8C30A3BA01F6}"/>
              </a:ext>
            </a:extLst>
          </p:cNvPr>
          <p:cNvPicPr>
            <a:picLocks noChangeAspect="1"/>
          </p:cNvPicPr>
          <p:nvPr/>
        </p:nvPicPr>
        <p:blipFill>
          <a:blip r:embed="rId2"/>
          <a:stretch>
            <a:fillRect/>
          </a:stretch>
        </p:blipFill>
        <p:spPr>
          <a:xfrm>
            <a:off x="4256557" y="4421542"/>
            <a:ext cx="7344704" cy="2249846"/>
          </a:xfrm>
          <a:prstGeom prst="rect">
            <a:avLst/>
          </a:prstGeom>
        </p:spPr>
      </p:pic>
    </p:spTree>
    <p:extLst>
      <p:ext uri="{BB962C8B-B14F-4D97-AF65-F5344CB8AC3E}">
        <p14:creationId xmlns:p14="http://schemas.microsoft.com/office/powerpoint/2010/main" val="76186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70DB66-9990-E79A-7ACA-1EF04895C668}"/>
              </a:ext>
            </a:extLst>
          </p:cNvPr>
          <p:cNvSpPr txBox="1"/>
          <p:nvPr/>
        </p:nvSpPr>
        <p:spPr>
          <a:xfrm>
            <a:off x="402672" y="142614"/>
            <a:ext cx="11518084" cy="655564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SPI Baud Rate Register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SPPR2–SPPR0 — SPI Baud Rate Preselection Bits </a:t>
            </a:r>
          </a:p>
          <a:p>
            <a:r>
              <a:rPr lang="en-US" sz="2000" dirty="0">
                <a:latin typeface="Times New Roman" panose="02020603050405020304" pitchFamily="18" charset="0"/>
                <a:cs typeface="Times New Roman" panose="02020603050405020304" pitchFamily="18" charset="0"/>
              </a:rPr>
              <a:t>SPR2–SPR0 — SPI Baud Rate Selection Bits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bits specify the SPI baud rates as shown in the table below</a:t>
            </a:r>
          </a:p>
        </p:txBody>
      </p:sp>
      <p:pic>
        <p:nvPicPr>
          <p:cNvPr id="7" name="Picture 6">
            <a:extLst>
              <a:ext uri="{FF2B5EF4-FFF2-40B4-BE49-F238E27FC236}">
                <a16:creationId xmlns:a16="http://schemas.microsoft.com/office/drawing/2014/main" id="{A5A4F34E-2A85-868E-7280-DC37A3B96B6C}"/>
              </a:ext>
            </a:extLst>
          </p:cNvPr>
          <p:cNvPicPr>
            <a:picLocks noChangeAspect="1"/>
          </p:cNvPicPr>
          <p:nvPr/>
        </p:nvPicPr>
        <p:blipFill>
          <a:blip r:embed="rId2"/>
          <a:stretch>
            <a:fillRect/>
          </a:stretch>
        </p:blipFill>
        <p:spPr>
          <a:xfrm>
            <a:off x="1048625" y="727654"/>
            <a:ext cx="8186691" cy="1143603"/>
          </a:xfrm>
          <a:prstGeom prst="rect">
            <a:avLst/>
          </a:prstGeom>
        </p:spPr>
      </p:pic>
      <p:pic>
        <p:nvPicPr>
          <p:cNvPr id="9" name="Picture 8">
            <a:extLst>
              <a:ext uri="{FF2B5EF4-FFF2-40B4-BE49-F238E27FC236}">
                <a16:creationId xmlns:a16="http://schemas.microsoft.com/office/drawing/2014/main" id="{9DB53643-549B-F59E-EBD8-E319EE102F97}"/>
              </a:ext>
            </a:extLst>
          </p:cNvPr>
          <p:cNvPicPr>
            <a:picLocks noChangeAspect="1"/>
          </p:cNvPicPr>
          <p:nvPr/>
        </p:nvPicPr>
        <p:blipFill>
          <a:blip r:embed="rId3"/>
          <a:stretch>
            <a:fillRect/>
          </a:stretch>
        </p:blipFill>
        <p:spPr>
          <a:xfrm>
            <a:off x="1172912" y="3420434"/>
            <a:ext cx="6769680" cy="1997056"/>
          </a:xfrm>
          <a:prstGeom prst="rect">
            <a:avLst/>
          </a:prstGeom>
        </p:spPr>
      </p:pic>
    </p:spTree>
    <p:extLst>
      <p:ext uri="{BB962C8B-B14F-4D97-AF65-F5344CB8AC3E}">
        <p14:creationId xmlns:p14="http://schemas.microsoft.com/office/powerpoint/2010/main" val="226638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41C2-8ABA-8DB1-9FCB-70E7B25D9382}"/>
              </a:ext>
            </a:extLst>
          </p:cNvPr>
          <p:cNvSpPr>
            <a:spLocks noGrp="1"/>
          </p:cNvSpPr>
          <p:nvPr>
            <p:ph type="title"/>
          </p:nvPr>
        </p:nvSpPr>
        <p:spPr>
          <a:xfrm>
            <a:off x="158765" y="0"/>
            <a:ext cx="8570884" cy="1596177"/>
          </a:xfrm>
        </p:spPr>
        <p:txBody>
          <a:bodyPr>
            <a:normAutofit/>
          </a:bodyPr>
          <a:lstStyle/>
          <a:p>
            <a:r>
              <a:rPr lang="en-US" sz="2800" b="1" i="0" dirty="0">
                <a:effectLst/>
                <a:latin typeface="Times New Roman" panose="02020603050405020304" pitchFamily="18" charset="0"/>
                <a:cs typeface="Times New Roman" panose="02020603050405020304" pitchFamily="18" charset="0"/>
              </a:rPr>
              <a:t>What is the SPI serial interface?</a:t>
            </a:r>
            <a:br>
              <a:rPr lang="en-US" sz="2800" b="1" i="0" dirty="0">
                <a:effectLst/>
                <a:latin typeface="Times New Roman"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84AA04-2A3F-AB90-E619-F6FDF9341685}"/>
              </a:ext>
            </a:extLst>
          </p:cNvPr>
          <p:cNvSpPr>
            <a:spLocks noGrp="1"/>
          </p:cNvSpPr>
          <p:nvPr>
            <p:ph sz="quarter" idx="13"/>
          </p:nvPr>
        </p:nvSpPr>
        <p:spPr>
          <a:xfrm>
            <a:off x="158765" y="902958"/>
            <a:ext cx="10867823" cy="5670957"/>
          </a:xfrm>
        </p:spPr>
        <p:txBody>
          <a:bodyPr>
            <a:noAutofit/>
          </a:bodyPr>
          <a:lstStyle/>
          <a:p>
            <a:pPr marL="0" indent="0">
              <a:buNone/>
            </a:pPr>
            <a:endParaRPr lang="en-US" sz="2200" b="0" i="0" cap="none" dirty="0">
              <a:effectLst/>
              <a:latin typeface="Times New Roman" panose="02020603050405020304" pitchFamily="18" charset="0"/>
              <a:cs typeface="Times New Roman" panose="02020603050405020304" pitchFamily="18" charset="0"/>
            </a:endParaRPr>
          </a:p>
          <a:p>
            <a:r>
              <a:rPr lang="en-US" sz="2200" b="0" i="0" cap="none" dirty="0">
                <a:effectLst/>
                <a:latin typeface="Times New Roman" panose="02020603050405020304" pitchFamily="18" charset="0"/>
                <a:cs typeface="Times New Roman" panose="02020603050405020304" pitchFamily="18" charset="0"/>
              </a:rPr>
              <a:t>SPI is one of the most popular serial communication protocols. </a:t>
            </a:r>
          </a:p>
          <a:p>
            <a:r>
              <a:rPr lang="en-US" sz="2200" b="0" i="0" cap="none" dirty="0">
                <a:effectLst/>
                <a:latin typeface="Times New Roman" panose="02020603050405020304" pitchFamily="18" charset="0"/>
                <a:cs typeface="Times New Roman" panose="02020603050405020304" pitchFamily="18" charset="0"/>
              </a:rPr>
              <a:t>SPI – serial peripheral interface is an interface bus commonly used to transmit and receive the data between microcontrollers and small peripherals</a:t>
            </a:r>
            <a:r>
              <a:rPr lang="en-US" sz="2200" dirty="0">
                <a:latin typeface="Times New Roman" panose="02020603050405020304" pitchFamily="18" charset="0"/>
                <a:cs typeface="Times New Roman" panose="02020603050405020304" pitchFamily="18" charset="0"/>
              </a:rPr>
              <a:t>. </a:t>
            </a:r>
            <a:r>
              <a:rPr lang="en-US" sz="2200" b="0" i="0" cap="none" dirty="0">
                <a:effectLst/>
                <a:latin typeface="Times New Roman" panose="02020603050405020304" pitchFamily="18" charset="0"/>
                <a:cs typeface="Times New Roman" panose="02020603050405020304" pitchFamily="18" charset="0"/>
              </a:rPr>
              <a:t>such as shift registers, sensors, displays, flash memory, etc. </a:t>
            </a:r>
          </a:p>
          <a:p>
            <a:r>
              <a:rPr lang="en-US" sz="2200" b="0" i="0" cap="none" dirty="0">
                <a:effectLst/>
                <a:latin typeface="Times New Roman" panose="02020603050405020304" pitchFamily="18" charset="0"/>
                <a:cs typeface="Times New Roman" panose="02020603050405020304" pitchFamily="18" charset="0"/>
              </a:rPr>
              <a:t>Since it is </a:t>
            </a:r>
            <a:r>
              <a:rPr lang="en-US" sz="2200" cap="none" dirty="0">
                <a:latin typeface="Times New Roman" panose="02020603050405020304" pitchFamily="18" charset="0"/>
                <a:cs typeface="Times New Roman" panose="02020603050405020304" pitchFamily="18" charset="0"/>
              </a:rPr>
              <a:t>synchronous communication</a:t>
            </a:r>
            <a:r>
              <a:rPr lang="en-US" sz="2200" b="0" i="0" cap="none" dirty="0">
                <a:effectLst/>
                <a:latin typeface="Times New Roman" panose="02020603050405020304" pitchFamily="18" charset="0"/>
                <a:cs typeface="Times New Roman" panose="02020603050405020304" pitchFamily="18" charset="0"/>
              </a:rPr>
              <a:t>, it uses a separate clock line and data lines. The interface was developed by </a:t>
            </a:r>
            <a:r>
              <a:rPr lang="en-US" sz="2200" cap="none" dirty="0">
                <a:latin typeface="Times New Roman" panose="02020603050405020304" pitchFamily="18" charset="0"/>
                <a:cs typeface="Times New Roman" panose="02020603050405020304" pitchFamily="18" charset="0"/>
              </a:rPr>
              <a:t>Motorola</a:t>
            </a:r>
            <a:r>
              <a:rPr lang="en-US" sz="2200" b="0" i="0" cap="none" dirty="0">
                <a:effectLst/>
                <a:latin typeface="Times New Roman" panose="02020603050405020304" pitchFamily="18" charset="0"/>
                <a:cs typeface="Times New Roman" panose="02020603050405020304" pitchFamily="18" charset="0"/>
              </a:rPr>
              <a:t> in the mid-1980s.</a:t>
            </a:r>
          </a:p>
          <a:p>
            <a:r>
              <a:rPr lang="en-US" sz="2200" b="0" i="0" dirty="0">
                <a:effectLst/>
                <a:latin typeface="Times New Roman" panose="02020603050405020304" pitchFamily="18" charset="0"/>
                <a:cs typeface="Times New Roman" panose="02020603050405020304" pitchFamily="18" charset="0"/>
              </a:rPr>
              <a:t>One unique benefit of SPI is the fact that data can be transferred without interruption. </a:t>
            </a:r>
          </a:p>
          <a:p>
            <a:r>
              <a:rPr lang="en-US" sz="2200" b="0" i="0" dirty="0">
                <a:effectLst/>
                <a:latin typeface="Times New Roman" panose="02020603050405020304" pitchFamily="18" charset="0"/>
                <a:cs typeface="Times New Roman" panose="02020603050405020304" pitchFamily="18" charset="0"/>
              </a:rPr>
              <a:t>Any number of bits can be sent or received in a continuous stream. </a:t>
            </a:r>
          </a:p>
          <a:p>
            <a:r>
              <a:rPr lang="en-US" sz="2200" b="0" i="0" dirty="0">
                <a:effectLst/>
                <a:latin typeface="Times New Roman" panose="02020603050405020304" pitchFamily="18" charset="0"/>
                <a:cs typeface="Times New Roman" panose="02020603050405020304" pitchFamily="18" charset="0"/>
              </a:rPr>
              <a:t>With I2C and UART, data is sent in packets, limited to a specific number of bits. Start and stop conditions define the beginning and end of each packet, so the data is interrupted during transmission.</a:t>
            </a:r>
            <a:endParaRPr lang="en-US" sz="2200" dirty="0">
              <a:latin typeface="Times New Roman" panose="02020603050405020304" pitchFamily="18" charset="0"/>
              <a:cs typeface="Times New Roman" panose="02020603050405020304" pitchFamily="18" charset="0"/>
            </a:endParaRPr>
          </a:p>
          <a:p>
            <a:pPr marL="0" indent="0">
              <a:buNone/>
            </a:pPr>
            <a:endParaRPr lang="en-US" sz="2200" b="0" i="0" cap="none" dirty="0">
              <a:effectLst/>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b="0" i="0" cap="none" dirty="0">
              <a:effectLst/>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2738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97C7BF-BC28-BD42-312D-B49BFFE31F47}"/>
              </a:ext>
            </a:extLst>
          </p:cNvPr>
          <p:cNvPicPr>
            <a:picLocks noChangeAspect="1"/>
          </p:cNvPicPr>
          <p:nvPr/>
        </p:nvPicPr>
        <p:blipFill>
          <a:blip r:embed="rId2"/>
          <a:stretch>
            <a:fillRect/>
          </a:stretch>
        </p:blipFill>
        <p:spPr>
          <a:xfrm>
            <a:off x="318783" y="167283"/>
            <a:ext cx="4932726" cy="6523433"/>
          </a:xfrm>
          <a:prstGeom prst="rect">
            <a:avLst/>
          </a:prstGeom>
        </p:spPr>
      </p:pic>
      <p:pic>
        <p:nvPicPr>
          <p:cNvPr id="8" name="Picture 7">
            <a:extLst>
              <a:ext uri="{FF2B5EF4-FFF2-40B4-BE49-F238E27FC236}">
                <a16:creationId xmlns:a16="http://schemas.microsoft.com/office/drawing/2014/main" id="{7CD801E6-7666-6BF2-AB31-21EDCC604C05}"/>
              </a:ext>
            </a:extLst>
          </p:cNvPr>
          <p:cNvPicPr>
            <a:picLocks noChangeAspect="1"/>
          </p:cNvPicPr>
          <p:nvPr/>
        </p:nvPicPr>
        <p:blipFill>
          <a:blip r:embed="rId3"/>
          <a:stretch>
            <a:fillRect/>
          </a:stretch>
        </p:blipFill>
        <p:spPr>
          <a:xfrm>
            <a:off x="6096000" y="228816"/>
            <a:ext cx="4689447" cy="6400365"/>
          </a:xfrm>
          <a:prstGeom prst="rect">
            <a:avLst/>
          </a:prstGeom>
        </p:spPr>
      </p:pic>
    </p:spTree>
    <p:extLst>
      <p:ext uri="{BB962C8B-B14F-4D97-AF65-F5344CB8AC3E}">
        <p14:creationId xmlns:p14="http://schemas.microsoft.com/office/powerpoint/2010/main" val="2424932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6C085-D110-C03E-F3FE-F2EF17BE0850}"/>
              </a:ext>
            </a:extLst>
          </p:cNvPr>
          <p:cNvSpPr txBox="1"/>
          <p:nvPr/>
        </p:nvSpPr>
        <p:spPr>
          <a:xfrm>
            <a:off x="257262" y="0"/>
            <a:ext cx="11677476" cy="6863417"/>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SPI Status Register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7) SPIF – SPIF Interrupt Flag</a:t>
            </a:r>
          </a:p>
          <a:p>
            <a:r>
              <a:rPr lang="en-US" sz="2000" dirty="0">
                <a:latin typeface="Times New Roman" panose="02020603050405020304" pitchFamily="18" charset="0"/>
                <a:cs typeface="Times New Roman" panose="02020603050405020304" pitchFamily="18" charset="0"/>
              </a:rPr>
              <a:t>This bit is set after a received data byte has been transferred into the SPI Data Register. This bit is cleared by reading the SPISR register (with SPIF set) followed by a read access to the SPI Data Register.</a:t>
            </a:r>
          </a:p>
          <a:p>
            <a:r>
              <a:rPr lang="en-US" sz="2000" dirty="0">
                <a:latin typeface="Times New Roman" panose="02020603050405020304" pitchFamily="18" charset="0"/>
                <a:cs typeface="Times New Roman" panose="02020603050405020304" pitchFamily="18" charset="0"/>
              </a:rPr>
              <a:t> 1 = New data copied to SPIDR </a:t>
            </a:r>
          </a:p>
          <a:p>
            <a:r>
              <a:rPr lang="en-US" sz="2000" dirty="0">
                <a:latin typeface="Times New Roman" panose="02020603050405020304" pitchFamily="18" charset="0"/>
                <a:cs typeface="Times New Roman" panose="02020603050405020304" pitchFamily="18" charset="0"/>
              </a:rPr>
              <a:t>0 = Transfer not yet complete</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5) SPTEF – SPI Transmit Empty Interrupt Flag</a:t>
            </a:r>
          </a:p>
          <a:p>
            <a:r>
              <a:rPr lang="en-US" sz="2000" dirty="0">
                <a:latin typeface="Times New Roman" panose="02020603050405020304" pitchFamily="18" charset="0"/>
                <a:cs typeface="Times New Roman" panose="02020603050405020304" pitchFamily="18" charset="0"/>
              </a:rPr>
              <a:t>This bit indicates that the transmit data register is empty</a:t>
            </a:r>
          </a:p>
          <a:p>
            <a:r>
              <a:rPr lang="en-US" sz="2000" dirty="0">
                <a:latin typeface="Times New Roman" panose="02020603050405020304" pitchFamily="18" charset="0"/>
                <a:cs typeface="Times New Roman" panose="02020603050405020304" pitchFamily="18" charset="0"/>
              </a:rPr>
              <a:t>1= SPI Data register empty</a:t>
            </a:r>
          </a:p>
          <a:p>
            <a:r>
              <a:rPr lang="en-US" sz="2000" dirty="0">
                <a:latin typeface="Times New Roman" panose="02020603050405020304" pitchFamily="18" charset="0"/>
                <a:cs typeface="Times New Roman" panose="02020603050405020304" pitchFamily="18" charset="0"/>
              </a:rPr>
              <a:t>0= SPI Data register not empty</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4) MODF – Mode Fault Flag</a:t>
            </a:r>
          </a:p>
          <a:p>
            <a:r>
              <a:rPr lang="en-US" sz="2000" dirty="0">
                <a:latin typeface="Times New Roman" panose="02020603050405020304" pitchFamily="18" charset="0"/>
                <a:cs typeface="Times New Roman" panose="02020603050405020304" pitchFamily="18" charset="0"/>
              </a:rPr>
              <a:t> This bit is set if the SS input becomes low while the SPI is configured as a master and mode fault detection is enabled.</a:t>
            </a:r>
          </a:p>
          <a:p>
            <a:r>
              <a:rPr lang="en-US" sz="2000" dirty="0">
                <a:latin typeface="Times New Roman" panose="02020603050405020304" pitchFamily="18" charset="0"/>
                <a:cs typeface="Times New Roman" panose="02020603050405020304" pitchFamily="18" charset="0"/>
              </a:rPr>
              <a:t>1= Mode fault has occurred</a:t>
            </a:r>
          </a:p>
          <a:p>
            <a:r>
              <a:rPr lang="en-US" sz="2000" dirty="0">
                <a:latin typeface="Times New Roman" panose="02020603050405020304" pitchFamily="18" charset="0"/>
                <a:cs typeface="Times New Roman" panose="02020603050405020304" pitchFamily="18" charset="0"/>
              </a:rPr>
              <a:t>0= Mode fault has not occurred.</a:t>
            </a:r>
          </a:p>
        </p:txBody>
      </p:sp>
      <p:pic>
        <p:nvPicPr>
          <p:cNvPr id="6" name="Picture 5">
            <a:extLst>
              <a:ext uri="{FF2B5EF4-FFF2-40B4-BE49-F238E27FC236}">
                <a16:creationId xmlns:a16="http://schemas.microsoft.com/office/drawing/2014/main" id="{52AF96EA-ACA9-AD8E-20C7-BF8DDDE32BC1}"/>
              </a:ext>
            </a:extLst>
          </p:cNvPr>
          <p:cNvPicPr>
            <a:picLocks noChangeAspect="1"/>
          </p:cNvPicPr>
          <p:nvPr/>
        </p:nvPicPr>
        <p:blipFill>
          <a:blip r:embed="rId2"/>
          <a:stretch>
            <a:fillRect/>
          </a:stretch>
        </p:blipFill>
        <p:spPr>
          <a:xfrm>
            <a:off x="1089322" y="549830"/>
            <a:ext cx="7207390" cy="1116636"/>
          </a:xfrm>
          <a:prstGeom prst="rect">
            <a:avLst/>
          </a:prstGeom>
        </p:spPr>
      </p:pic>
    </p:spTree>
    <p:extLst>
      <p:ext uri="{BB962C8B-B14F-4D97-AF65-F5344CB8AC3E}">
        <p14:creationId xmlns:p14="http://schemas.microsoft.com/office/powerpoint/2010/main" val="235014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B0A614-F974-76B2-4EBA-63C47A9A379F}"/>
              </a:ext>
            </a:extLst>
          </p:cNvPr>
          <p:cNvSpPr txBox="1"/>
          <p:nvPr/>
        </p:nvSpPr>
        <p:spPr>
          <a:xfrm>
            <a:off x="100668" y="0"/>
            <a:ext cx="11526473" cy="6555641"/>
          </a:xfrm>
          <a:prstGeom prst="rect">
            <a:avLst/>
          </a:prstGeom>
          <a:noFill/>
        </p:spPr>
        <p:txBody>
          <a:bodyPr wrap="square" rtlCol="0">
            <a:spAutoFit/>
          </a:bodyPr>
          <a:lstStyle/>
          <a:p>
            <a:endParaRPr lang="en-US" sz="2100" dirty="0">
              <a:latin typeface="Times New Roman" panose="02020603050405020304" pitchFamily="18" charset="0"/>
              <a:cs typeface="Times New Roman" panose="02020603050405020304" pitchFamily="18" charset="0"/>
            </a:endParaRPr>
          </a:p>
          <a:p>
            <a:r>
              <a:rPr lang="en-US" sz="2100" b="1" dirty="0">
                <a:latin typeface="Times New Roman" panose="02020603050405020304" pitchFamily="18" charset="0"/>
                <a:cs typeface="Times New Roman" panose="02020603050405020304" pitchFamily="18" charset="0"/>
              </a:rPr>
              <a:t>SPI Data Register</a:t>
            </a: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 SPI Data Register is both the input and output register for SPI data. </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A write to this register allows a data byte to be queued and transmitted.</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 For a SPI configured as a master, a queued data byte is transmitted immediately after the previous transmission has completed. </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 SPI Transmitter Empty Flag SPTEF in the SPISR register indicates when the SPI Data Register is ready to accept new data.</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Received data in the SPIDR is valid when SPIF is set.</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If SPIF is cleared and a byte has been received, the received byte is transferred from the receive shift</a:t>
            </a:r>
          </a:p>
          <a:p>
            <a:r>
              <a:rPr lang="en-US" sz="2100" dirty="0">
                <a:latin typeface="Times New Roman" panose="02020603050405020304" pitchFamily="18" charset="0"/>
                <a:cs typeface="Times New Roman" panose="02020603050405020304" pitchFamily="18" charset="0"/>
              </a:rPr>
              <a:t>    register to the SPIDR and SPIF is set.</a:t>
            </a: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B83ACE4-D579-5007-6627-76270622BE28}"/>
              </a:ext>
            </a:extLst>
          </p:cNvPr>
          <p:cNvPicPr>
            <a:picLocks noChangeAspect="1"/>
          </p:cNvPicPr>
          <p:nvPr/>
        </p:nvPicPr>
        <p:blipFill>
          <a:blip r:embed="rId2"/>
          <a:stretch>
            <a:fillRect/>
          </a:stretch>
        </p:blipFill>
        <p:spPr>
          <a:xfrm>
            <a:off x="564859" y="1367095"/>
            <a:ext cx="6732902" cy="814042"/>
          </a:xfrm>
          <a:prstGeom prst="rect">
            <a:avLst/>
          </a:prstGeom>
        </p:spPr>
      </p:pic>
    </p:spTree>
    <p:extLst>
      <p:ext uri="{BB962C8B-B14F-4D97-AF65-F5344CB8AC3E}">
        <p14:creationId xmlns:p14="http://schemas.microsoft.com/office/powerpoint/2010/main" val="3220345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5D1043-6B1B-346F-D676-53FE736F843B}"/>
              </a:ext>
            </a:extLst>
          </p:cNvPr>
          <p:cNvSpPr txBox="1"/>
          <p:nvPr/>
        </p:nvSpPr>
        <p:spPr>
          <a:xfrm>
            <a:off x="169876" y="192840"/>
            <a:ext cx="11910271" cy="7248138"/>
          </a:xfrm>
          <a:prstGeom prst="rect">
            <a:avLst/>
          </a:prstGeom>
          <a:noFill/>
        </p:spPr>
        <p:txBody>
          <a:bodyPr wrap="square">
            <a:spAutoFit/>
          </a:bodyPr>
          <a:lstStyle/>
          <a:p>
            <a:pPr algn="l"/>
            <a:r>
              <a:rPr lang="en-US" sz="2500" b="1" i="0" dirty="0">
                <a:effectLst/>
                <a:latin typeface="Times New Roman" panose="02020603050405020304" pitchFamily="18" charset="0"/>
                <a:cs typeface="Times New Roman" panose="02020603050405020304" pitchFamily="18" charset="0"/>
              </a:rPr>
              <a:t>SPI DEVICE DRIVER</a:t>
            </a:r>
            <a:endParaRPr lang="en-US" sz="2000" b="1" dirty="0">
              <a:latin typeface="Times New Roman" panose="02020603050405020304" pitchFamily="18" charset="0"/>
              <a:cs typeface="Times New Roman" panose="02020603050405020304" pitchFamily="18" charset="0"/>
            </a:endParaRPr>
          </a:p>
          <a:p>
            <a:pPr algn="l"/>
            <a:endParaRPr lang="en-US" sz="2000" b="1" i="0" dirty="0">
              <a:effectLst/>
              <a:latin typeface="Times New Roman" panose="02020603050405020304" pitchFamily="18" charset="0"/>
              <a:cs typeface="Times New Roman" panose="02020603050405020304" pitchFamily="18" charset="0"/>
            </a:endParaRP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Enable SPI in the Raspberry PI</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In order to write the SPI driver, we have to enable the SPI bus. In this tutorial, we are using SPI 1. To enable SPI 1, please add the below line in the /boot/config.h.</a:t>
            </a:r>
          </a:p>
          <a:p>
            <a:pPr algn="l"/>
            <a:endParaRPr lang="en-US" sz="2000" b="1"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dtoverlay=spi1-1cs,cs0_spidev=disabled </a:t>
            </a:r>
          </a:p>
          <a:p>
            <a:pPr algn="l"/>
            <a:endParaRPr lang="en-US" sz="2000" b="1"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The above line enables the SPI 1 and it disables the SPIDev application. So that, we can use the SPI 1 bus. You can refer to this if you have any doubt.</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SPI Subsystem in Linux </a:t>
            </a:r>
          </a:p>
          <a:p>
            <a:pPr algn="l"/>
            <a:endParaRPr lang="en-US" sz="2000" b="1"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The SPI device driver in Linux is mainly managed by the SPI subsystem, and it is divided into 3 sections.</a:t>
            </a:r>
          </a:p>
          <a:p>
            <a:pPr algn="l"/>
            <a:r>
              <a:rPr lang="en-US" sz="2000" dirty="0">
                <a:latin typeface="Times New Roman" panose="02020603050405020304" pitchFamily="18" charset="0"/>
                <a:cs typeface="Times New Roman" panose="02020603050405020304" pitchFamily="18" charset="0"/>
              </a:rPr>
              <a:t> </a:t>
            </a: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SPI Core </a:t>
            </a: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SPI Controller Driver </a:t>
            </a: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SPI Protocol Driver </a:t>
            </a:r>
          </a:p>
          <a:p>
            <a:pPr algn="l"/>
            <a:endParaRPr lang="en-US" sz="2000" b="1" dirty="0">
              <a:latin typeface="Times New Roman" panose="02020603050405020304" pitchFamily="18" charset="0"/>
              <a:cs typeface="Times New Roman" panose="02020603050405020304" pitchFamily="18" charset="0"/>
            </a:endParaRPr>
          </a:p>
          <a:p>
            <a:pPr algn="l"/>
            <a:endParaRPr lang="en-US" sz="2000" b="1" i="0" dirty="0">
              <a:effectLst/>
              <a:latin typeface="Times New Roman" panose="02020603050405020304" pitchFamily="18" charset="0"/>
              <a:cs typeface="Times New Roman" panose="02020603050405020304" pitchFamily="18" charset="0"/>
            </a:endParaRPr>
          </a:p>
          <a:p>
            <a:pPr algn="l"/>
            <a:endParaRPr lang="en-US" sz="2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6229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64E7F8-41DD-77C0-23C3-E28ABF7A8E0A}"/>
              </a:ext>
            </a:extLst>
          </p:cNvPr>
          <p:cNvSpPr txBox="1"/>
          <p:nvPr/>
        </p:nvSpPr>
        <p:spPr>
          <a:xfrm>
            <a:off x="192947" y="201336"/>
            <a:ext cx="11618752" cy="6863417"/>
          </a:xfrm>
          <a:prstGeom prst="rect">
            <a:avLst/>
          </a:prstGeom>
          <a:noFill/>
        </p:spPr>
        <p:txBody>
          <a:bodyPr wrap="square" rtlCol="0">
            <a:spAutoFit/>
          </a:bodyPr>
          <a:lstStyle/>
          <a:p>
            <a:pPr algn="l"/>
            <a:r>
              <a:rPr lang="en-US" sz="2000" b="1" dirty="0">
                <a:latin typeface="Times New Roman" panose="02020603050405020304" pitchFamily="18" charset="0"/>
                <a:cs typeface="Times New Roman" panose="02020603050405020304" pitchFamily="18" charset="0"/>
              </a:rPr>
              <a:t>SPI Core </a:t>
            </a:r>
          </a:p>
          <a:p>
            <a:pPr algn="l"/>
            <a:r>
              <a:rPr lang="en-US" sz="2000" dirty="0">
                <a:latin typeface="Times New Roman" panose="02020603050405020304" pitchFamily="18" charset="0"/>
                <a:cs typeface="Times New Roman" panose="02020603050405020304" pitchFamily="18" charset="0"/>
              </a:rPr>
              <a:t>The SPI core provides APIs for the definition of core data structures, registration, and cancellation management of SPI controller drivers and device drivers. It is a hardware platform-independent layer, that shields the differences of the physical bus controller downwards and defines a unified access strategy and interface. It provides a unified interface upwards. So that, the SPI device driver can send and receive data through the SPI bus controller. In Linux kernel, the SPI core code is located in </a:t>
            </a:r>
            <a:r>
              <a:rPr lang="en-US" sz="2000" b="1" dirty="0">
                <a:latin typeface="Times New Roman" panose="02020603050405020304" pitchFamily="18" charset="0"/>
                <a:cs typeface="Times New Roman" panose="02020603050405020304" pitchFamily="18" charset="0"/>
              </a:rPr>
              <a:t>kernel/drivers/spi/spi.c. </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SPI Controller Driver </a:t>
            </a:r>
          </a:p>
          <a:p>
            <a:r>
              <a:rPr lang="en-US" sz="2000" dirty="0">
                <a:latin typeface="Times New Roman" panose="02020603050405020304" pitchFamily="18" charset="0"/>
                <a:cs typeface="Times New Roman" panose="02020603050405020304" pitchFamily="18" charset="0"/>
              </a:rPr>
              <a:t>The SPI Controller driver is the platform-specific driver. So, each SoC manufacturer has to write this driver for their platform or MCU. controllers These SPI controller drivers may be built into System-On-Chip processors, and often support both Master and Slave roles. These drivers touch hardware registers and may use DMA or they can be GPIO bit bangers, needing just GPIO pins. Its responsibility is to implement a corresponding read and write method for each SPI bus in the system. Physically, each SPI controller can connect several SPI slave devices. When the system is turned on, the SPI controller driver is loaded first. A controller driver is used to support the reading and writing of a specific SPI bus. So, this SPI controller driver is similar to the adapter/bus driver in the I2C. You can see the all SPI controller driver in </a:t>
            </a:r>
            <a:r>
              <a:rPr lang="en-US" sz="2000" b="1" dirty="0">
                <a:latin typeface="Times New Roman" panose="02020603050405020304" pitchFamily="18" charset="0"/>
                <a:cs typeface="Times New Roman" panose="02020603050405020304" pitchFamily="18" charset="0"/>
              </a:rPr>
              <a:t>kernel/drivers/spi/. </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SPI Protocol Driver </a:t>
            </a:r>
          </a:p>
          <a:p>
            <a:r>
              <a:rPr lang="en-US" sz="2000" dirty="0">
                <a:latin typeface="Times New Roman" panose="02020603050405020304" pitchFamily="18" charset="0"/>
                <a:cs typeface="Times New Roman" panose="02020603050405020304" pitchFamily="18" charset="0"/>
              </a:rPr>
              <a:t>Each SPI bus controller may connect to multiple slave devices. This driver is used to communicate to specific devices through the SPI bus. This is similar to the I2C client driver.</a:t>
            </a: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1572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538235-F2A9-3CE6-ED63-57ECA1CDA099}"/>
              </a:ext>
            </a:extLst>
          </p:cNvPr>
          <p:cNvSpPr txBox="1"/>
          <p:nvPr/>
        </p:nvSpPr>
        <p:spPr>
          <a:xfrm>
            <a:off x="201336" y="234892"/>
            <a:ext cx="11789328" cy="594008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Get the SPI Controller driver</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First, you need to get the controller driver. To do that, you can use the below API. Before using that API, you need to know which SPI bus you are using. In this example, I am using the SPI Bus 1.</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Example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EDAFCA4-DFAA-47F0-C97A-00DAE7146434}"/>
              </a:ext>
            </a:extLst>
          </p:cNvPr>
          <p:cNvPicPr>
            <a:picLocks noChangeAspect="1"/>
          </p:cNvPicPr>
          <p:nvPr/>
        </p:nvPicPr>
        <p:blipFill>
          <a:blip r:embed="rId2"/>
          <a:stretch>
            <a:fillRect/>
          </a:stretch>
        </p:blipFill>
        <p:spPr>
          <a:xfrm>
            <a:off x="1006679" y="1783001"/>
            <a:ext cx="9723789" cy="1917789"/>
          </a:xfrm>
          <a:prstGeom prst="rect">
            <a:avLst/>
          </a:prstGeom>
        </p:spPr>
      </p:pic>
      <p:pic>
        <p:nvPicPr>
          <p:cNvPr id="8" name="Picture 7">
            <a:extLst>
              <a:ext uri="{FF2B5EF4-FFF2-40B4-BE49-F238E27FC236}">
                <a16:creationId xmlns:a16="http://schemas.microsoft.com/office/drawing/2014/main" id="{5E8C2D35-CF6B-7C1D-F81B-21C2661FEF0F}"/>
              </a:ext>
            </a:extLst>
          </p:cNvPr>
          <p:cNvPicPr>
            <a:picLocks noChangeAspect="1"/>
          </p:cNvPicPr>
          <p:nvPr/>
        </p:nvPicPr>
        <p:blipFill>
          <a:blip r:embed="rId3"/>
          <a:stretch>
            <a:fillRect/>
          </a:stretch>
        </p:blipFill>
        <p:spPr>
          <a:xfrm>
            <a:off x="1527697" y="5074999"/>
            <a:ext cx="4769830" cy="780517"/>
          </a:xfrm>
          <a:prstGeom prst="rect">
            <a:avLst/>
          </a:prstGeom>
        </p:spPr>
      </p:pic>
    </p:spTree>
    <p:extLst>
      <p:ext uri="{BB962C8B-B14F-4D97-AF65-F5344CB8AC3E}">
        <p14:creationId xmlns:p14="http://schemas.microsoft.com/office/powerpoint/2010/main" val="3656175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2DFC71-0D19-D1A1-978D-86C1FF233518}"/>
              </a:ext>
            </a:extLst>
          </p:cNvPr>
          <p:cNvSpPr txBox="1"/>
          <p:nvPr/>
        </p:nvSpPr>
        <p:spPr>
          <a:xfrm>
            <a:off x="270544" y="108949"/>
            <a:ext cx="11616655" cy="6863417"/>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Add the slave device to the SPI Controller</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this step, you need to create a spi_board_info structure that has the slave device’s details.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modalias – This string is used to identify the driver. </a:t>
            </a:r>
          </a:p>
          <a:p>
            <a:r>
              <a:rPr lang="en-US" sz="2000" dirty="0">
                <a:latin typeface="Times New Roman" panose="02020603050405020304" pitchFamily="18" charset="0"/>
                <a:cs typeface="Times New Roman" panose="02020603050405020304" pitchFamily="18" charset="0"/>
              </a:rPr>
              <a:t>platform_data – the particular data stored there is driver-specific.</a:t>
            </a:r>
          </a:p>
          <a:p>
            <a:r>
              <a:rPr lang="en-US" sz="2000" dirty="0">
                <a:latin typeface="Times New Roman" panose="02020603050405020304" pitchFamily="18" charset="0"/>
                <a:cs typeface="Times New Roman" panose="02020603050405020304" pitchFamily="18" charset="0"/>
              </a:rPr>
              <a:t>properties – Additional device properties for the device. </a:t>
            </a:r>
          </a:p>
          <a:p>
            <a:r>
              <a:rPr lang="en-US" sz="2000" dirty="0">
                <a:latin typeface="Times New Roman" panose="02020603050405020304" pitchFamily="18" charset="0"/>
                <a:cs typeface="Times New Roman" panose="02020603050405020304" pitchFamily="18" charset="0"/>
              </a:rPr>
              <a:t>controller_data – some controllers need hints about hardware setup, e.g. for DMA. </a:t>
            </a:r>
          </a:p>
          <a:p>
            <a:r>
              <a:rPr lang="en-US" sz="2000" dirty="0">
                <a:latin typeface="Times New Roman" panose="02020603050405020304" pitchFamily="18" charset="0"/>
                <a:cs typeface="Times New Roman" panose="02020603050405020304" pitchFamily="18" charset="0"/>
              </a:rPr>
              <a:t>irq – Interrupt number max_speed_hz – Maximum speed that slave supports.</a:t>
            </a:r>
          </a:p>
          <a:p>
            <a:r>
              <a:rPr lang="en-US" sz="2000" dirty="0">
                <a:latin typeface="Times New Roman" panose="02020603050405020304" pitchFamily="18" charset="0"/>
                <a:cs typeface="Times New Roman" panose="02020603050405020304" pitchFamily="18" charset="0"/>
              </a:rPr>
              <a:t> Refer to the slave’s datasheet. </a:t>
            </a:r>
          </a:p>
          <a:p>
            <a:r>
              <a:rPr lang="en-US" sz="2000" dirty="0">
                <a:latin typeface="Times New Roman" panose="02020603050405020304" pitchFamily="18" charset="0"/>
                <a:cs typeface="Times New Roman" panose="02020603050405020304" pitchFamily="18" charset="0"/>
              </a:rPr>
              <a:t>bus_num– SPI bus number that slave is going to connect. </a:t>
            </a:r>
          </a:p>
          <a:p>
            <a:r>
              <a:rPr lang="en-US" sz="2000" dirty="0">
                <a:latin typeface="Times New Roman" panose="02020603050405020304" pitchFamily="18" charset="0"/>
                <a:cs typeface="Times New Roman" panose="02020603050405020304" pitchFamily="18" charset="0"/>
              </a:rPr>
              <a:t>chip_select – Chip select that you want to use. </a:t>
            </a:r>
          </a:p>
          <a:p>
            <a:r>
              <a:rPr lang="en-US" sz="2000" dirty="0">
                <a:latin typeface="Times New Roman" panose="02020603050405020304" pitchFamily="18" charset="0"/>
                <a:cs typeface="Times New Roman" panose="02020603050405020304" pitchFamily="18" charset="0"/>
              </a:rPr>
              <a:t>mode – SPI mode. Refer to the slave’s datasheet.</a:t>
            </a:r>
          </a:p>
          <a:p>
            <a:r>
              <a:rPr lang="en-US" sz="2000"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E7A5E355-4C77-86BC-E639-A8FC24D4A916}"/>
              </a:ext>
            </a:extLst>
          </p:cNvPr>
          <p:cNvPicPr>
            <a:picLocks noChangeAspect="1"/>
          </p:cNvPicPr>
          <p:nvPr/>
        </p:nvPicPr>
        <p:blipFill>
          <a:blip r:embed="rId2"/>
          <a:stretch>
            <a:fillRect/>
          </a:stretch>
        </p:blipFill>
        <p:spPr>
          <a:xfrm>
            <a:off x="2483141" y="1363185"/>
            <a:ext cx="5427677" cy="2333811"/>
          </a:xfrm>
          <a:prstGeom prst="rect">
            <a:avLst/>
          </a:prstGeom>
        </p:spPr>
      </p:pic>
    </p:spTree>
    <p:extLst>
      <p:ext uri="{BB962C8B-B14F-4D97-AF65-F5344CB8AC3E}">
        <p14:creationId xmlns:p14="http://schemas.microsoft.com/office/powerpoint/2010/main" val="932342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222571-16E3-3518-C58D-D2DCDF849707}"/>
              </a:ext>
            </a:extLst>
          </p:cNvPr>
          <p:cNvSpPr txBox="1"/>
          <p:nvPr/>
        </p:nvSpPr>
        <p:spPr>
          <a:xfrm>
            <a:off x="167779" y="218114"/>
            <a:ext cx="11341915" cy="6247864"/>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Once you have filled this structure, then you can use the below API to add the slave device to the SPI controller driver.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a:t>
            </a:r>
            <a:r>
              <a:rPr lang="en-US" sz="2000" b="1" dirty="0" err="1">
                <a:latin typeface="Times New Roman" panose="02020603050405020304" pitchFamily="18" charset="0"/>
                <a:cs typeface="Times New Roman" panose="02020603050405020304" pitchFamily="18" charset="0"/>
              </a:rPr>
              <a:t>spi_new_device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enough as this function handles the </a:t>
            </a:r>
            <a:r>
              <a:rPr lang="en-US" sz="2000" b="1" dirty="0" err="1">
                <a:latin typeface="Times New Roman" panose="02020603050405020304" pitchFamily="18" charset="0"/>
                <a:cs typeface="Times New Roman" panose="02020603050405020304" pitchFamily="18" charset="0"/>
              </a:rPr>
              <a:t>spi_alloc_device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a:t>
            </a:r>
            <a:r>
              <a:rPr lang="en-US" sz="2000" b="1" dirty="0" err="1">
                <a:latin typeface="Times New Roman" panose="02020603050405020304" pitchFamily="18" charset="0"/>
                <a:cs typeface="Times New Roman" panose="02020603050405020304" pitchFamily="18" charset="0"/>
              </a:rPr>
              <a:t>spi_add_device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inside.</a:t>
            </a:r>
          </a:p>
        </p:txBody>
      </p:sp>
      <p:pic>
        <p:nvPicPr>
          <p:cNvPr id="6" name="Picture 5">
            <a:extLst>
              <a:ext uri="{FF2B5EF4-FFF2-40B4-BE49-F238E27FC236}">
                <a16:creationId xmlns:a16="http://schemas.microsoft.com/office/drawing/2014/main" id="{889370A2-50A4-0C26-ACB0-34A3CADC395A}"/>
              </a:ext>
            </a:extLst>
          </p:cNvPr>
          <p:cNvPicPr>
            <a:picLocks noChangeAspect="1"/>
          </p:cNvPicPr>
          <p:nvPr/>
        </p:nvPicPr>
        <p:blipFill>
          <a:blip r:embed="rId2"/>
          <a:stretch>
            <a:fillRect/>
          </a:stretch>
        </p:blipFill>
        <p:spPr>
          <a:xfrm>
            <a:off x="1342327" y="1409350"/>
            <a:ext cx="8972152" cy="1153905"/>
          </a:xfrm>
          <a:prstGeom prst="rect">
            <a:avLst/>
          </a:prstGeom>
        </p:spPr>
      </p:pic>
      <p:pic>
        <p:nvPicPr>
          <p:cNvPr id="8" name="Picture 7">
            <a:extLst>
              <a:ext uri="{FF2B5EF4-FFF2-40B4-BE49-F238E27FC236}">
                <a16:creationId xmlns:a16="http://schemas.microsoft.com/office/drawing/2014/main" id="{84812EE0-9321-2CD4-EDF9-375E55DC9EDC}"/>
              </a:ext>
            </a:extLst>
          </p:cNvPr>
          <p:cNvPicPr>
            <a:picLocks noChangeAspect="1"/>
          </p:cNvPicPr>
          <p:nvPr/>
        </p:nvPicPr>
        <p:blipFill>
          <a:blip r:embed="rId3"/>
          <a:stretch>
            <a:fillRect/>
          </a:stretch>
        </p:blipFill>
        <p:spPr>
          <a:xfrm>
            <a:off x="1342327" y="2864970"/>
            <a:ext cx="8920726" cy="1841253"/>
          </a:xfrm>
          <a:prstGeom prst="rect">
            <a:avLst/>
          </a:prstGeom>
        </p:spPr>
      </p:pic>
    </p:spTree>
    <p:extLst>
      <p:ext uri="{BB962C8B-B14F-4D97-AF65-F5344CB8AC3E}">
        <p14:creationId xmlns:p14="http://schemas.microsoft.com/office/powerpoint/2010/main" val="2815012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663F4A-B61C-38A2-CF01-710EE76F4AEB}"/>
              </a:ext>
            </a:extLst>
          </p:cNvPr>
          <p:cNvSpPr txBox="1"/>
          <p:nvPr/>
        </p:nvSpPr>
        <p:spPr>
          <a:xfrm>
            <a:off x="455103" y="310285"/>
            <a:ext cx="6094602" cy="430887"/>
          </a:xfrm>
          <a:prstGeom prst="rect">
            <a:avLst/>
          </a:prstGeom>
          <a:noFill/>
        </p:spPr>
        <p:txBody>
          <a:bodyPr wrap="square">
            <a:spAutoFit/>
          </a:bodyPr>
          <a:lstStyle/>
          <a:p>
            <a:pPr algn="l"/>
            <a:r>
              <a:rPr lang="en-US" sz="2200" b="1" i="0" dirty="0">
                <a:effectLst/>
                <a:latin typeface="Times New Roman" panose="02020603050405020304" pitchFamily="18" charset="0"/>
                <a:cs typeface="Times New Roman" panose="02020603050405020304" pitchFamily="18" charset="0"/>
              </a:rPr>
              <a:t>Example</a:t>
            </a:r>
          </a:p>
        </p:txBody>
      </p:sp>
      <p:pic>
        <p:nvPicPr>
          <p:cNvPr id="7" name="Picture 6">
            <a:extLst>
              <a:ext uri="{FF2B5EF4-FFF2-40B4-BE49-F238E27FC236}">
                <a16:creationId xmlns:a16="http://schemas.microsoft.com/office/drawing/2014/main" id="{A6F1B91E-8652-D59D-18E8-0A3CD5EFAE74}"/>
              </a:ext>
            </a:extLst>
          </p:cNvPr>
          <p:cNvPicPr>
            <a:picLocks noChangeAspect="1"/>
          </p:cNvPicPr>
          <p:nvPr/>
        </p:nvPicPr>
        <p:blipFill>
          <a:blip r:embed="rId2"/>
          <a:stretch>
            <a:fillRect/>
          </a:stretch>
        </p:blipFill>
        <p:spPr>
          <a:xfrm>
            <a:off x="755422" y="1176556"/>
            <a:ext cx="9953183" cy="4504888"/>
          </a:xfrm>
          <a:prstGeom prst="rect">
            <a:avLst/>
          </a:prstGeom>
        </p:spPr>
      </p:pic>
    </p:spTree>
    <p:extLst>
      <p:ext uri="{BB962C8B-B14F-4D97-AF65-F5344CB8AC3E}">
        <p14:creationId xmlns:p14="http://schemas.microsoft.com/office/powerpoint/2010/main" val="1449685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B60CE-97D8-3A83-AFA8-75192A40D264}"/>
              </a:ext>
            </a:extLst>
          </p:cNvPr>
          <p:cNvSpPr txBox="1"/>
          <p:nvPr/>
        </p:nvSpPr>
        <p:spPr>
          <a:xfrm>
            <a:off x="192947" y="134224"/>
            <a:ext cx="11534862" cy="4093428"/>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Configure the SPI </a:t>
            </a:r>
          </a:p>
          <a:p>
            <a:r>
              <a:rPr lang="en-US" sz="2000" dirty="0">
                <a:latin typeface="Times New Roman" panose="02020603050405020304" pitchFamily="18" charset="0"/>
                <a:cs typeface="Times New Roman" panose="02020603050405020304" pitchFamily="18" charset="0"/>
              </a:rPr>
              <a:t>Till now, we have added the slave device to the controller driver. If we change any mode or clock frequency, then we have to call this below API to take effect on the bus.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Message Transfer </a:t>
            </a:r>
          </a:p>
          <a:p>
            <a:r>
              <a:rPr lang="en-US" sz="2000" dirty="0">
                <a:latin typeface="Times New Roman" panose="02020603050405020304" pitchFamily="18" charset="0"/>
                <a:cs typeface="Times New Roman" panose="02020603050405020304" pitchFamily="18" charset="0"/>
              </a:rPr>
              <a:t>We have done with our initialization. Now we can transfer the data using the below APIs. </a:t>
            </a:r>
          </a:p>
          <a:p>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A0365DC-9DD9-70FA-B4D4-B0BD5AA65861}"/>
              </a:ext>
            </a:extLst>
          </p:cNvPr>
          <p:cNvPicPr>
            <a:picLocks noChangeAspect="1"/>
          </p:cNvPicPr>
          <p:nvPr/>
        </p:nvPicPr>
        <p:blipFill>
          <a:blip r:embed="rId2"/>
          <a:stretch>
            <a:fillRect/>
          </a:stretch>
        </p:blipFill>
        <p:spPr>
          <a:xfrm>
            <a:off x="2323750" y="1272166"/>
            <a:ext cx="6350466" cy="1680187"/>
          </a:xfrm>
          <a:prstGeom prst="rect">
            <a:avLst/>
          </a:prstGeom>
        </p:spPr>
      </p:pic>
      <p:pic>
        <p:nvPicPr>
          <p:cNvPr id="9" name="Picture 8">
            <a:extLst>
              <a:ext uri="{FF2B5EF4-FFF2-40B4-BE49-F238E27FC236}">
                <a16:creationId xmlns:a16="http://schemas.microsoft.com/office/drawing/2014/main" id="{96E83794-6C63-E5AE-806E-702932096E15}"/>
              </a:ext>
            </a:extLst>
          </p:cNvPr>
          <p:cNvPicPr>
            <a:picLocks noChangeAspect="1"/>
          </p:cNvPicPr>
          <p:nvPr/>
        </p:nvPicPr>
        <p:blipFill>
          <a:blip r:embed="rId3"/>
          <a:stretch>
            <a:fillRect/>
          </a:stretch>
        </p:blipFill>
        <p:spPr>
          <a:xfrm>
            <a:off x="1293920" y="4090295"/>
            <a:ext cx="9175541" cy="2662933"/>
          </a:xfrm>
          <a:prstGeom prst="rect">
            <a:avLst/>
          </a:prstGeom>
        </p:spPr>
      </p:pic>
    </p:spTree>
    <p:extLst>
      <p:ext uri="{BB962C8B-B14F-4D97-AF65-F5344CB8AC3E}">
        <p14:creationId xmlns:p14="http://schemas.microsoft.com/office/powerpoint/2010/main" val="3920799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E717-D915-3E1B-02DA-2371F3F044CF}"/>
              </a:ext>
            </a:extLst>
          </p:cNvPr>
          <p:cNvSpPr>
            <a:spLocks noGrp="1"/>
          </p:cNvSpPr>
          <p:nvPr>
            <p:ph type="title"/>
          </p:nvPr>
        </p:nvSpPr>
        <p:spPr>
          <a:xfrm>
            <a:off x="326544" y="-81898"/>
            <a:ext cx="5182224" cy="1156495"/>
          </a:xfrm>
        </p:spPr>
        <p:txBody>
          <a:bodyPr>
            <a:normAutofit/>
          </a:bodyPr>
          <a:lstStyle/>
          <a:p>
            <a:r>
              <a:rPr lang="en-US" sz="2800" b="1" dirty="0">
                <a:latin typeface="Times New Roman" panose="02020603050405020304" pitchFamily="18" charset="0"/>
                <a:cs typeface="Times New Roman" panose="02020603050405020304" pitchFamily="18" charset="0"/>
              </a:rPr>
              <a:t>SPI Specification</a:t>
            </a:r>
          </a:p>
        </p:txBody>
      </p:sp>
      <p:sp>
        <p:nvSpPr>
          <p:cNvPr id="3" name="Content Placeholder 2">
            <a:extLst>
              <a:ext uri="{FF2B5EF4-FFF2-40B4-BE49-F238E27FC236}">
                <a16:creationId xmlns:a16="http://schemas.microsoft.com/office/drawing/2014/main" id="{E589F89A-AC3D-728B-70EF-F853A789DB89}"/>
              </a:ext>
            </a:extLst>
          </p:cNvPr>
          <p:cNvSpPr>
            <a:spLocks noGrp="1"/>
          </p:cNvSpPr>
          <p:nvPr>
            <p:ph sz="quarter" idx="13"/>
          </p:nvPr>
        </p:nvSpPr>
        <p:spPr>
          <a:xfrm>
            <a:off x="176036" y="1180626"/>
            <a:ext cx="10363826" cy="5234979"/>
          </a:xfrm>
        </p:spPr>
        <p:txBody>
          <a:bodyPr>
            <a:noAutofit/>
          </a:bodyPr>
          <a:lstStyle/>
          <a:p>
            <a:r>
              <a:rPr lang="en-US" sz="2200" b="0" i="0" cap="none" dirty="0">
                <a:effectLst/>
                <a:latin typeface="Times New Roman" panose="02020603050405020304" pitchFamily="18" charset="0"/>
                <a:cs typeface="Times New Roman" panose="02020603050405020304" pitchFamily="18" charset="0"/>
              </a:rPr>
              <a:t>An SPI – serial peripheral interface protocol system consists of one master device and one or more slave devices. </a:t>
            </a:r>
          </a:p>
          <a:p>
            <a:r>
              <a:rPr lang="en-US" sz="2200" b="0" i="0" cap="none" dirty="0">
                <a:effectLst/>
                <a:latin typeface="Times New Roman" panose="02020603050405020304" pitchFamily="18" charset="0"/>
                <a:cs typeface="Times New Roman" panose="02020603050405020304" pitchFamily="18" charset="0"/>
              </a:rPr>
              <a:t>But in </a:t>
            </a:r>
            <a:r>
              <a:rPr lang="en-US" sz="2200" cap="none" dirty="0">
                <a:latin typeface="Times New Roman" panose="02020603050405020304" pitchFamily="18" charset="0"/>
                <a:cs typeface="Times New Roman" panose="02020603050405020304" pitchFamily="18" charset="0"/>
              </a:rPr>
              <a:t>I2C</a:t>
            </a:r>
            <a:r>
              <a:rPr lang="en-US" sz="2200" b="0" i="0" cap="none" dirty="0">
                <a:effectLst/>
                <a:latin typeface="Times New Roman" panose="02020603050405020304" pitchFamily="18" charset="0"/>
                <a:cs typeface="Times New Roman" panose="02020603050405020304" pitchFamily="18" charset="0"/>
              </a:rPr>
              <a:t>, we can have one or more master devices and one or more slave devices. The master is providing the SPI clock and the slave is receiving the SPI clock from the master.</a:t>
            </a:r>
          </a:p>
          <a:p>
            <a:r>
              <a:rPr lang="en-US" sz="2200" b="0" i="0" cap="none" dirty="0">
                <a:effectLst/>
                <a:latin typeface="Times New Roman" panose="02020603050405020304" pitchFamily="18" charset="0"/>
                <a:cs typeface="Times New Roman" panose="02020603050405020304" pitchFamily="18" charset="0"/>
              </a:rPr>
              <a:t>SPI needs 4 wires at least. But some of the recent day devices support 3 pin mode and 4pin modes also.</a:t>
            </a:r>
          </a:p>
          <a:p>
            <a:r>
              <a:rPr lang="en-US" sz="2200" dirty="0">
                <a:latin typeface="Times New Roman" panose="02020603050405020304" pitchFamily="18" charset="0"/>
                <a:cs typeface="Times New Roman" panose="02020603050405020304" pitchFamily="18" charset="0"/>
              </a:rPr>
              <a:t>Data rate 10mbps.</a:t>
            </a:r>
            <a:endParaRPr lang="en-US" sz="2200" b="0" i="0" cap="none" dirty="0">
              <a:effectLst/>
              <a:latin typeface="Times New Roman" panose="02020603050405020304" pitchFamily="18" charset="0"/>
              <a:cs typeface="Times New Roman" panose="02020603050405020304" pitchFamily="18" charset="0"/>
            </a:endParaRPr>
          </a:p>
          <a:p>
            <a:pPr marL="0" indent="0">
              <a:lnSpc>
                <a:spcPct val="150000"/>
              </a:lnSpc>
              <a:buNone/>
            </a:pPr>
            <a:r>
              <a:rPr lang="en-US" sz="2200" b="1" i="0" cap="none" dirty="0">
                <a:effectLst/>
                <a:latin typeface="Times New Roman" panose="02020603050405020304" pitchFamily="18" charset="0"/>
                <a:cs typeface="Times New Roman" panose="02020603050405020304" pitchFamily="18" charset="0"/>
              </a:rPr>
              <a:t>MOSI </a:t>
            </a:r>
            <a:r>
              <a:rPr lang="en-US" sz="2200" b="0" i="0" cap="none" dirty="0">
                <a:effectLst/>
                <a:latin typeface="Times New Roman" panose="02020603050405020304" pitchFamily="18" charset="0"/>
                <a:cs typeface="Times New Roman" panose="02020603050405020304" pitchFamily="18" charset="0"/>
              </a:rPr>
              <a:t>– master out slave in</a:t>
            </a:r>
            <a:br>
              <a:rPr lang="en-US" sz="2200" b="0" i="0" cap="none" dirty="0">
                <a:effectLst/>
                <a:latin typeface="Times New Roman" panose="02020603050405020304" pitchFamily="18" charset="0"/>
                <a:cs typeface="Times New Roman" panose="02020603050405020304" pitchFamily="18" charset="0"/>
              </a:rPr>
            </a:br>
            <a:r>
              <a:rPr lang="en-US" sz="2200" b="1" i="0" cap="none" dirty="0">
                <a:effectLst/>
                <a:latin typeface="Times New Roman" panose="02020603050405020304" pitchFamily="18" charset="0"/>
                <a:cs typeface="Times New Roman" panose="02020603050405020304" pitchFamily="18" charset="0"/>
              </a:rPr>
              <a:t>MISO</a:t>
            </a:r>
            <a:r>
              <a:rPr lang="en-US" sz="2200" b="0" i="0" cap="none" dirty="0">
                <a:effectLst/>
                <a:latin typeface="Times New Roman" panose="02020603050405020304" pitchFamily="18" charset="0"/>
                <a:cs typeface="Times New Roman" panose="02020603050405020304" pitchFamily="18" charset="0"/>
              </a:rPr>
              <a:t> – master in slave out</a:t>
            </a:r>
            <a:br>
              <a:rPr lang="en-US" sz="2200" b="0" i="0" cap="none" dirty="0">
                <a:effectLst/>
                <a:latin typeface="Times New Roman" panose="02020603050405020304" pitchFamily="18" charset="0"/>
                <a:cs typeface="Times New Roman" panose="02020603050405020304" pitchFamily="18" charset="0"/>
              </a:rPr>
            </a:br>
            <a:r>
              <a:rPr lang="en-US" sz="2200" b="1" i="0" cap="none" dirty="0">
                <a:effectLst/>
                <a:latin typeface="Times New Roman" panose="02020603050405020304" pitchFamily="18" charset="0"/>
                <a:cs typeface="Times New Roman" panose="02020603050405020304" pitchFamily="18" charset="0"/>
              </a:rPr>
              <a:t>SCLK</a:t>
            </a:r>
            <a:r>
              <a:rPr lang="en-US" sz="2200" b="0" i="0" cap="none" dirty="0">
                <a:effectLst/>
                <a:latin typeface="Times New Roman" panose="02020603050405020304" pitchFamily="18" charset="0"/>
                <a:cs typeface="Times New Roman" panose="02020603050405020304" pitchFamily="18" charset="0"/>
              </a:rPr>
              <a:t> – serial clock</a:t>
            </a:r>
            <a:br>
              <a:rPr lang="en-US" sz="2200" b="0" i="0" cap="none" dirty="0">
                <a:effectLst/>
                <a:latin typeface="Times New Roman" panose="02020603050405020304" pitchFamily="18" charset="0"/>
                <a:cs typeface="Times New Roman" panose="02020603050405020304" pitchFamily="18" charset="0"/>
              </a:rPr>
            </a:br>
            <a:r>
              <a:rPr lang="en-US" sz="2200" b="1" i="0" cap="none" dirty="0">
                <a:effectLst/>
                <a:latin typeface="Times New Roman" panose="02020603050405020304" pitchFamily="18" charset="0"/>
                <a:cs typeface="Times New Roman" panose="02020603050405020304" pitchFamily="18" charset="0"/>
              </a:rPr>
              <a:t>SS/CS/CE</a:t>
            </a:r>
            <a:r>
              <a:rPr lang="en-US" sz="2200" b="0" i="0" cap="none" dirty="0">
                <a:effectLst/>
                <a:latin typeface="Times New Roman" panose="02020603050405020304" pitchFamily="18" charset="0"/>
                <a:cs typeface="Times New Roman" panose="02020603050405020304" pitchFamily="18" charset="0"/>
              </a:rPr>
              <a:t> – salve select/chip select/chip enable</a:t>
            </a:r>
            <a:endParaRPr lang="en-US" sz="2200"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653B14B-F71F-0D0F-D03E-33867E1A691D}"/>
              </a:ext>
            </a:extLst>
          </p:cNvPr>
          <p:cNvPicPr>
            <a:picLocks noChangeAspect="1"/>
          </p:cNvPicPr>
          <p:nvPr/>
        </p:nvPicPr>
        <p:blipFill>
          <a:blip r:embed="rId2"/>
          <a:stretch>
            <a:fillRect/>
          </a:stretch>
        </p:blipFill>
        <p:spPr>
          <a:xfrm>
            <a:off x="6484795" y="4041641"/>
            <a:ext cx="4177287" cy="1965122"/>
          </a:xfrm>
          <a:prstGeom prst="rect">
            <a:avLst/>
          </a:prstGeom>
        </p:spPr>
      </p:pic>
    </p:spTree>
    <p:extLst>
      <p:ext uri="{BB962C8B-B14F-4D97-AF65-F5344CB8AC3E}">
        <p14:creationId xmlns:p14="http://schemas.microsoft.com/office/powerpoint/2010/main" val="395220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193564-5310-9EC0-6B05-20B4FAA1B381}"/>
              </a:ext>
            </a:extLst>
          </p:cNvPr>
          <p:cNvSpPr txBox="1"/>
          <p:nvPr/>
        </p:nvSpPr>
        <p:spPr>
          <a:xfrm>
            <a:off x="234891" y="125835"/>
            <a:ext cx="11123803" cy="443198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Remove the device </a:t>
            </a:r>
          </a:p>
          <a:p>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Using the below API, you can unregister the slave device.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Example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EAFF1A6-DB2E-F518-7ED1-3A8F0B2B8622}"/>
              </a:ext>
            </a:extLst>
          </p:cNvPr>
          <p:cNvPicPr>
            <a:picLocks noChangeAspect="1"/>
          </p:cNvPicPr>
          <p:nvPr/>
        </p:nvPicPr>
        <p:blipFill>
          <a:blip r:embed="rId2"/>
          <a:stretch>
            <a:fillRect/>
          </a:stretch>
        </p:blipFill>
        <p:spPr>
          <a:xfrm>
            <a:off x="2339243" y="1414748"/>
            <a:ext cx="5223875" cy="1143535"/>
          </a:xfrm>
          <a:prstGeom prst="rect">
            <a:avLst/>
          </a:prstGeom>
        </p:spPr>
      </p:pic>
      <p:pic>
        <p:nvPicPr>
          <p:cNvPr id="9" name="Picture 8">
            <a:extLst>
              <a:ext uri="{FF2B5EF4-FFF2-40B4-BE49-F238E27FC236}">
                <a16:creationId xmlns:a16="http://schemas.microsoft.com/office/drawing/2014/main" id="{66C446C4-DCCB-174C-667D-44449E9D55F7}"/>
              </a:ext>
            </a:extLst>
          </p:cNvPr>
          <p:cNvPicPr>
            <a:picLocks noChangeAspect="1"/>
          </p:cNvPicPr>
          <p:nvPr/>
        </p:nvPicPr>
        <p:blipFill>
          <a:blip r:embed="rId3"/>
          <a:stretch>
            <a:fillRect/>
          </a:stretch>
        </p:blipFill>
        <p:spPr>
          <a:xfrm>
            <a:off x="1935541" y="4299718"/>
            <a:ext cx="7414903" cy="1867062"/>
          </a:xfrm>
          <a:prstGeom prst="rect">
            <a:avLst/>
          </a:prstGeom>
        </p:spPr>
      </p:pic>
    </p:spTree>
    <p:extLst>
      <p:ext uri="{BB962C8B-B14F-4D97-AF65-F5344CB8AC3E}">
        <p14:creationId xmlns:p14="http://schemas.microsoft.com/office/powerpoint/2010/main" val="3710392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258061-9F09-1EF9-934B-6BB5627A4B59}"/>
              </a:ext>
            </a:extLst>
          </p:cNvPr>
          <p:cNvSpPr txBox="1"/>
          <p:nvPr/>
        </p:nvSpPr>
        <p:spPr>
          <a:xfrm>
            <a:off x="151002" y="176061"/>
            <a:ext cx="11903978" cy="6247864"/>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SSD1306 OLED Memory Map</a:t>
            </a:r>
          </a:p>
          <a:p>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Regardless of the size of the OLED module, the SSD1306 driver has a built-in 1KB Graphic Display Data RAM (GDDRAM) for the screen which holds the bit pattern to be displayed. This 1K memory area is organized into 8 pages (from 0 to 7). Each page contains 128 columns/segments (block 0 to 127). And each column can store 8 bits of data (from 0 to 7).</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8 pages x 128 segments x 8 bits of data = 8192 bits = 1024 bytes = 1KB memory</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Data in SSD1306 OLED </a:t>
            </a:r>
          </a:p>
          <a:p>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are two types of data that we can send to the SSD1306 OLED. </a:t>
            </a:r>
          </a:p>
          <a:p>
            <a:r>
              <a:rPr lang="en-US" sz="2000" dirty="0">
                <a:latin typeface="Times New Roman" panose="02020603050405020304" pitchFamily="18" charset="0"/>
                <a:cs typeface="Times New Roman" panose="02020603050405020304" pitchFamily="18" charset="0"/>
              </a:rPr>
              <a:t>1. Command </a:t>
            </a:r>
          </a:p>
          <a:p>
            <a:r>
              <a:rPr lang="en-US" sz="2000" dirty="0">
                <a:latin typeface="Times New Roman" panose="02020603050405020304" pitchFamily="18" charset="0"/>
                <a:cs typeface="Times New Roman" panose="02020603050405020304" pitchFamily="18" charset="0"/>
              </a:rPr>
              <a:t>2. Data to be written into the GDDRAM</a:t>
            </a:r>
          </a:p>
          <a:p>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command is nothing but, tells the LED to do some operations like a scroll, increases the brightness, etc.</a:t>
            </a:r>
          </a:p>
          <a:p>
            <a:r>
              <a:rPr lang="en-US" sz="2000"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Each page contains 8 rows. So, a total of 64 rows will be present in the SSD1306’s GDDRAM (Graphics Display Data RAM).</a:t>
            </a: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3538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1DA25D-B29F-4143-B7BC-F1CEAF2C75EB}"/>
              </a:ext>
            </a:extLst>
          </p:cNvPr>
          <p:cNvPicPr>
            <a:picLocks noChangeAspect="1"/>
          </p:cNvPicPr>
          <p:nvPr/>
        </p:nvPicPr>
        <p:blipFill>
          <a:blip r:embed="rId2"/>
          <a:stretch>
            <a:fillRect/>
          </a:stretch>
        </p:blipFill>
        <p:spPr>
          <a:xfrm>
            <a:off x="1442906" y="393045"/>
            <a:ext cx="7902430" cy="4767424"/>
          </a:xfrm>
          <a:prstGeom prst="rect">
            <a:avLst/>
          </a:prstGeom>
        </p:spPr>
      </p:pic>
      <p:sp>
        <p:nvSpPr>
          <p:cNvPr id="7" name="TextBox 6">
            <a:extLst>
              <a:ext uri="{FF2B5EF4-FFF2-40B4-BE49-F238E27FC236}">
                <a16:creationId xmlns:a16="http://schemas.microsoft.com/office/drawing/2014/main" id="{36107D50-FC3A-FAD8-8590-6E12EC09EEE5}"/>
              </a:ext>
            </a:extLst>
          </p:cNvPr>
          <p:cNvSpPr txBox="1"/>
          <p:nvPr/>
        </p:nvSpPr>
        <p:spPr>
          <a:xfrm>
            <a:off x="377505" y="5402239"/>
            <a:ext cx="11719419"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As per our understanding, it has 128 columns and 64 rows. So the size of GDDRAM is 128 x 64 bits and it is divided into eight pages, from PAGE0 to PAGE7</a:t>
            </a:r>
          </a:p>
        </p:txBody>
      </p:sp>
    </p:spTree>
    <p:extLst>
      <p:ext uri="{BB962C8B-B14F-4D97-AF65-F5344CB8AC3E}">
        <p14:creationId xmlns:p14="http://schemas.microsoft.com/office/powerpoint/2010/main" val="2612302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1C462F-1973-3077-64B5-2F103A20F751}"/>
              </a:ext>
            </a:extLst>
          </p:cNvPr>
          <p:cNvPicPr>
            <a:picLocks noChangeAspect="1"/>
          </p:cNvPicPr>
          <p:nvPr/>
        </p:nvPicPr>
        <p:blipFill>
          <a:blip r:embed="rId2"/>
          <a:stretch>
            <a:fillRect/>
          </a:stretch>
        </p:blipFill>
        <p:spPr>
          <a:xfrm>
            <a:off x="3773010" y="551229"/>
            <a:ext cx="6703863" cy="2289447"/>
          </a:xfrm>
          <a:prstGeom prst="rect">
            <a:avLst/>
          </a:prstGeom>
        </p:spPr>
      </p:pic>
      <p:sp>
        <p:nvSpPr>
          <p:cNvPr id="7" name="TextBox 6">
            <a:extLst>
              <a:ext uri="{FF2B5EF4-FFF2-40B4-BE49-F238E27FC236}">
                <a16:creationId xmlns:a16="http://schemas.microsoft.com/office/drawing/2014/main" id="{F8DD72A7-D265-99AD-5E30-FEA00341ECB2}"/>
              </a:ext>
            </a:extLst>
          </p:cNvPr>
          <p:cNvSpPr txBox="1"/>
          <p:nvPr/>
        </p:nvSpPr>
        <p:spPr>
          <a:xfrm>
            <a:off x="167780" y="159283"/>
            <a:ext cx="11836865" cy="923330"/>
          </a:xfrm>
          <a:prstGeom prst="rect">
            <a:avLst/>
          </a:prstGeom>
          <a:noFill/>
        </p:spPr>
        <p:txBody>
          <a:bodyPr wrap="square">
            <a:spAutoFit/>
          </a:bodyPr>
          <a:lstStyle/>
          <a:p>
            <a:r>
              <a:rPr lang="en-US" dirty="0"/>
              <a:t>we are going to write one character in 5×8, In that, I have taken Page 0’s row 0 to row 7 and column 0 to column 4 to explain how to write our characters. </a:t>
            </a:r>
          </a:p>
          <a:p>
            <a:endParaRPr lang="en-US" dirty="0"/>
          </a:p>
        </p:txBody>
      </p:sp>
      <p:pic>
        <p:nvPicPr>
          <p:cNvPr id="11" name="Picture 10">
            <a:extLst>
              <a:ext uri="{FF2B5EF4-FFF2-40B4-BE49-F238E27FC236}">
                <a16:creationId xmlns:a16="http://schemas.microsoft.com/office/drawing/2014/main" id="{71D5835D-E23A-CDDB-4D0E-A0DEB49AAB1B}"/>
              </a:ext>
            </a:extLst>
          </p:cNvPr>
          <p:cNvPicPr>
            <a:picLocks noChangeAspect="1"/>
          </p:cNvPicPr>
          <p:nvPr/>
        </p:nvPicPr>
        <p:blipFill>
          <a:blip r:embed="rId3"/>
          <a:stretch>
            <a:fillRect/>
          </a:stretch>
        </p:blipFill>
        <p:spPr>
          <a:xfrm>
            <a:off x="621112" y="2799618"/>
            <a:ext cx="9789952" cy="3722261"/>
          </a:xfrm>
          <a:prstGeom prst="rect">
            <a:avLst/>
          </a:prstGeom>
        </p:spPr>
      </p:pic>
    </p:spTree>
    <p:extLst>
      <p:ext uri="{BB962C8B-B14F-4D97-AF65-F5344CB8AC3E}">
        <p14:creationId xmlns:p14="http://schemas.microsoft.com/office/powerpoint/2010/main" val="4088523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C7D093-CB73-51DF-520A-F20CA7599299}"/>
              </a:ext>
            </a:extLst>
          </p:cNvPr>
          <p:cNvPicPr>
            <a:picLocks noChangeAspect="1"/>
          </p:cNvPicPr>
          <p:nvPr/>
        </p:nvPicPr>
        <p:blipFill>
          <a:blip r:embed="rId2"/>
          <a:stretch>
            <a:fillRect/>
          </a:stretch>
        </p:blipFill>
        <p:spPr>
          <a:xfrm>
            <a:off x="6862194" y="142613"/>
            <a:ext cx="5160129" cy="6316910"/>
          </a:xfrm>
          <a:prstGeom prst="rect">
            <a:avLst/>
          </a:prstGeom>
        </p:spPr>
      </p:pic>
      <p:pic>
        <p:nvPicPr>
          <p:cNvPr id="6" name="Picture 5">
            <a:extLst>
              <a:ext uri="{FF2B5EF4-FFF2-40B4-BE49-F238E27FC236}">
                <a16:creationId xmlns:a16="http://schemas.microsoft.com/office/drawing/2014/main" id="{62BE408D-7966-0DAB-CE6D-1E0A1C41CD59}"/>
              </a:ext>
            </a:extLst>
          </p:cNvPr>
          <p:cNvPicPr>
            <a:picLocks noChangeAspect="1"/>
          </p:cNvPicPr>
          <p:nvPr/>
        </p:nvPicPr>
        <p:blipFill>
          <a:blip r:embed="rId3"/>
          <a:stretch>
            <a:fillRect/>
          </a:stretch>
        </p:blipFill>
        <p:spPr>
          <a:xfrm>
            <a:off x="169677" y="142613"/>
            <a:ext cx="6373736" cy="6316909"/>
          </a:xfrm>
          <a:prstGeom prst="rect">
            <a:avLst/>
          </a:prstGeom>
        </p:spPr>
      </p:pic>
    </p:spTree>
    <p:extLst>
      <p:ext uri="{BB962C8B-B14F-4D97-AF65-F5344CB8AC3E}">
        <p14:creationId xmlns:p14="http://schemas.microsoft.com/office/powerpoint/2010/main" val="3437828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C0BF3-915A-0AE8-51F6-EDFE7F5D9C3F}"/>
              </a:ext>
            </a:extLst>
          </p:cNvPr>
          <p:cNvSpPr>
            <a:spLocks noGrp="1"/>
          </p:cNvSpPr>
          <p:nvPr>
            <p:ph sz="quarter" idx="13"/>
          </p:nvPr>
        </p:nvSpPr>
        <p:spPr>
          <a:xfrm>
            <a:off x="373224" y="373225"/>
            <a:ext cx="10845966" cy="6077910"/>
          </a:xfrm>
        </p:spPr>
        <p:txBody>
          <a:bodyPr>
            <a:normAutofit lnSpcReduction="10000"/>
          </a:bodyPr>
          <a:lstStyle/>
          <a:p>
            <a:pPr marL="0" indent="0">
              <a:buNone/>
            </a:pPr>
            <a:r>
              <a:rPr lang="en-US" sz="2300" b="1" cap="none" dirty="0">
                <a:latin typeface="Times New Roman" panose="02020603050405020304" pitchFamily="18" charset="0"/>
                <a:cs typeface="Times New Roman" panose="02020603050405020304" pitchFamily="18" charset="0"/>
              </a:rPr>
              <a:t>Advantages of SPI</a:t>
            </a:r>
          </a:p>
          <a:p>
            <a:r>
              <a:rPr lang="en-US" sz="2000" cap="none" dirty="0">
                <a:latin typeface="Times New Roman" panose="02020603050405020304" pitchFamily="18" charset="0"/>
                <a:cs typeface="Times New Roman" panose="02020603050405020304" pitchFamily="18" charset="0"/>
              </a:rPr>
              <a:t>Low power consumption compared to I2c</a:t>
            </a:r>
          </a:p>
          <a:p>
            <a:pPr marL="0" indent="0">
              <a:buNone/>
            </a:pPr>
            <a:r>
              <a:rPr lang="en-US" sz="2000" cap="none" dirty="0">
                <a:latin typeface="Times New Roman" panose="02020603050405020304" pitchFamily="18" charset="0"/>
                <a:cs typeface="Times New Roman" panose="02020603050405020304" pitchFamily="18" charset="0"/>
              </a:rPr>
              <a:t>        no need of pull up resistor (2k ohm).</a:t>
            </a:r>
          </a:p>
          <a:p>
            <a:pPr marL="0" indent="0">
              <a:buNone/>
            </a:pPr>
            <a:r>
              <a:rPr lang="en-US" sz="2000" dirty="0">
                <a:latin typeface="Times New Roman" panose="02020603050405020304" pitchFamily="18" charset="0"/>
                <a:cs typeface="Times New Roman" panose="02020603050405020304" pitchFamily="18" charset="0"/>
              </a:rPr>
              <a:t>        clock gating</a:t>
            </a:r>
            <a:endParaRPr lang="en-US" sz="2000" cap="none" dirty="0">
              <a:latin typeface="Times New Roman" panose="02020603050405020304" pitchFamily="18" charset="0"/>
              <a:cs typeface="Times New Roman" panose="02020603050405020304" pitchFamily="18" charset="0"/>
            </a:endParaRPr>
          </a:p>
          <a:p>
            <a:r>
              <a:rPr lang="en-US" sz="2000" cap="none" dirty="0">
                <a:latin typeface="Times New Roman" panose="02020603050405020304" pitchFamily="18" charset="0"/>
                <a:cs typeface="Times New Roman" panose="02020603050405020304" pitchFamily="18" charset="0"/>
              </a:rPr>
              <a:t>It’s way faster than asynchronous serial communication and I2C (almost twice as fast).</a:t>
            </a:r>
          </a:p>
          <a:p>
            <a:r>
              <a:rPr lang="en-US" sz="2000" cap="none" dirty="0">
                <a:latin typeface="Times New Roman" panose="02020603050405020304" pitchFamily="18" charset="0"/>
                <a:cs typeface="Times New Roman" panose="02020603050405020304" pitchFamily="18" charset="0"/>
              </a:rPr>
              <a:t>No start and stop bits, so the data can be streamed continuously without interruption.</a:t>
            </a:r>
          </a:p>
          <a:p>
            <a:r>
              <a:rPr lang="en-US" sz="2000" cap="none" dirty="0">
                <a:latin typeface="Times New Roman" panose="02020603050405020304" pitchFamily="18" charset="0"/>
                <a:cs typeface="Times New Roman" panose="02020603050405020304" pitchFamily="18" charset="0"/>
              </a:rPr>
              <a:t>No slave addressing mechanism like i2c.</a:t>
            </a:r>
          </a:p>
          <a:p>
            <a:r>
              <a:rPr lang="en-US" sz="2000" cap="none" dirty="0">
                <a:latin typeface="Times New Roman" panose="02020603050405020304" pitchFamily="18" charset="0"/>
                <a:cs typeface="Times New Roman" panose="02020603050405020304" pitchFamily="18" charset="0"/>
              </a:rPr>
              <a:t>It has separate </a:t>
            </a:r>
            <a:r>
              <a:rPr lang="en-US" sz="2000" dirty="0">
                <a:latin typeface="Times New Roman" panose="02020603050405020304" pitchFamily="18" charset="0"/>
                <a:cs typeface="Times New Roman" panose="02020603050405020304" pitchFamily="18" charset="0"/>
              </a:rPr>
              <a:t>MISO</a:t>
            </a:r>
            <a:r>
              <a:rPr lang="en-US" sz="2000" cap="none" dirty="0">
                <a:latin typeface="Times New Roman" panose="02020603050405020304" pitchFamily="18" charset="0"/>
                <a:cs typeface="Times New Roman" panose="02020603050405020304" pitchFamily="18" charset="0"/>
              </a:rPr>
              <a:t> and MOSI lines, so data can be sent and received at the same time (full duplex).</a:t>
            </a:r>
          </a:p>
          <a:p>
            <a:r>
              <a:rPr lang="en-US" sz="2000" cap="none" dirty="0">
                <a:latin typeface="Times New Roman" panose="02020603050405020304" pitchFamily="18" charset="0"/>
                <a:cs typeface="Times New Roman" panose="02020603050405020304" pitchFamily="18" charset="0"/>
              </a:rPr>
              <a:t>Not limited to 8-bit data.</a:t>
            </a:r>
          </a:p>
          <a:p>
            <a:r>
              <a:rPr lang="en-US" sz="2000" cap="none" dirty="0">
                <a:latin typeface="Times New Roman" panose="02020603050405020304" pitchFamily="18" charset="0"/>
                <a:cs typeface="Times New Roman" panose="02020603050405020304" pitchFamily="18" charset="0"/>
              </a:rPr>
              <a:t>The received hardware (slave) can be a simple shift register.</a:t>
            </a:r>
          </a:p>
          <a:p>
            <a:pPr marL="0" indent="0">
              <a:buNone/>
            </a:pPr>
            <a:r>
              <a:rPr lang="en-US" sz="2200" b="1" cap="none" dirty="0">
                <a:latin typeface="Times New Roman" panose="02020603050405020304" pitchFamily="18" charset="0"/>
                <a:cs typeface="Times New Roman" panose="02020603050405020304" pitchFamily="18" charset="0"/>
              </a:rPr>
              <a:t>Disadvantages of SPI</a:t>
            </a:r>
          </a:p>
          <a:p>
            <a:r>
              <a:rPr lang="en-US" sz="2000" cap="none" dirty="0">
                <a:latin typeface="Times New Roman" panose="02020603050405020304" pitchFamily="18" charset="0"/>
                <a:cs typeface="Times New Roman" panose="02020603050405020304" pitchFamily="18" charset="0"/>
              </a:rPr>
              <a:t>It requires more lines (wires) than other communication methods. (UART and I2C only require 2 lines).</a:t>
            </a:r>
          </a:p>
          <a:p>
            <a:r>
              <a:rPr lang="en-US" sz="2000" cap="none" dirty="0">
                <a:latin typeface="Times New Roman" panose="02020603050405020304" pitchFamily="18" charset="0"/>
                <a:cs typeface="Times New Roman" panose="02020603050405020304" pitchFamily="18" charset="0"/>
              </a:rPr>
              <a:t>There is no acknowledgment to inform that data has been successfully transferred like i2c and no error detection protocol is defined.</a:t>
            </a:r>
          </a:p>
          <a:p>
            <a:r>
              <a:rPr lang="en-US" sz="2000" cap="none" dirty="0">
                <a:latin typeface="Times New Roman" panose="02020603050405020304" pitchFamily="18" charset="0"/>
                <a:cs typeface="Times New Roman" panose="02020603050405020304" pitchFamily="18" charset="0"/>
              </a:rPr>
              <a:t>It onl</a:t>
            </a:r>
            <a:r>
              <a:rPr lang="en-US" sz="2000" dirty="0">
                <a:latin typeface="Times New Roman" panose="02020603050405020304" pitchFamily="18" charset="0"/>
                <a:cs typeface="Times New Roman" panose="02020603050405020304" pitchFamily="18" charset="0"/>
              </a:rPr>
              <a:t>y allows for a single master.</a:t>
            </a:r>
            <a:endParaRPr lang="en-US" sz="2000" cap="none" dirty="0">
              <a:latin typeface="Times New Roman" panose="02020603050405020304" pitchFamily="18" charset="0"/>
              <a:cs typeface="Times New Roman" panose="02020603050405020304" pitchFamily="18" charset="0"/>
            </a:endParaRPr>
          </a:p>
          <a:p>
            <a:endParaRPr lang="en-US" sz="20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417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1D0D6-F5BA-65C5-48BC-628E54AA1A93}"/>
              </a:ext>
            </a:extLst>
          </p:cNvPr>
          <p:cNvSpPr>
            <a:spLocks noGrp="1"/>
          </p:cNvSpPr>
          <p:nvPr>
            <p:ph sz="quarter" idx="13"/>
          </p:nvPr>
        </p:nvSpPr>
        <p:spPr>
          <a:xfrm>
            <a:off x="58723" y="142614"/>
            <a:ext cx="11219190" cy="6155092"/>
          </a:xfrm>
        </p:spPr>
        <p:txBody>
          <a:bodyPr>
            <a:normAutofit/>
          </a:bodyPr>
          <a:lstStyle/>
          <a:p>
            <a:r>
              <a:rPr lang="en-US" sz="2000" cap="none" dirty="0">
                <a:latin typeface="Times New Roman" panose="02020603050405020304" pitchFamily="18" charset="0"/>
                <a:cs typeface="Times New Roman" panose="02020603050405020304" pitchFamily="18" charset="0"/>
              </a:rPr>
              <a:t>The master must control all communications (slaves can’t talk directly to each other).</a:t>
            </a:r>
          </a:p>
          <a:p>
            <a:r>
              <a:rPr lang="en-US" sz="2000" cap="none" dirty="0">
                <a:latin typeface="Times New Roman" panose="02020603050405020304" pitchFamily="18" charset="0"/>
                <a:cs typeface="Times New Roman" panose="02020603050405020304" pitchFamily="18" charset="0"/>
              </a:rPr>
              <a:t>It usually requires separate cs lines to each peripheral, which can be problematic if numerous slaves are needed.</a:t>
            </a:r>
          </a:p>
          <a:p>
            <a:pPr marL="0" indent="0">
              <a:buNone/>
            </a:pPr>
            <a:endParaRPr lang="en-US" sz="2000" cap="none" dirty="0">
              <a:latin typeface="Times New Roman" panose="02020603050405020304" pitchFamily="18" charset="0"/>
              <a:cs typeface="Times New Roman" panose="02020603050405020304" pitchFamily="18" charset="0"/>
            </a:endParaRPr>
          </a:p>
          <a:p>
            <a:pPr marL="0" indent="0">
              <a:buNone/>
            </a:pPr>
            <a:r>
              <a:rPr lang="en-US" sz="2200" b="1" cap="none" dirty="0">
                <a:latin typeface="Times New Roman" panose="02020603050405020304" pitchFamily="18" charset="0"/>
                <a:cs typeface="Times New Roman" panose="02020603050405020304" pitchFamily="18" charset="0"/>
              </a:rPr>
              <a:t>Applications</a:t>
            </a:r>
          </a:p>
          <a:p>
            <a:pPr marL="0" indent="0">
              <a:buNone/>
            </a:pPr>
            <a:r>
              <a:rPr lang="en-US" sz="2000" cap="none" dirty="0">
                <a:latin typeface="Times New Roman" panose="02020603050405020304" pitchFamily="18" charset="0"/>
                <a:cs typeface="Times New Roman" panose="02020603050405020304" pitchFamily="18" charset="0"/>
              </a:rPr>
              <a:t>SPI is used to talk to a variety of peripherals, such as.</a:t>
            </a:r>
          </a:p>
          <a:p>
            <a:r>
              <a:rPr lang="en-US" sz="2000" cap="none" dirty="0">
                <a:latin typeface="Times New Roman" panose="02020603050405020304" pitchFamily="18" charset="0"/>
                <a:cs typeface="Times New Roman" panose="02020603050405020304" pitchFamily="18" charset="0"/>
              </a:rPr>
              <a:t>Sensors:(Temperature, Pressure, Humidity)</a:t>
            </a:r>
          </a:p>
          <a:p>
            <a:r>
              <a:rPr lang="en-US" sz="2000" dirty="0">
                <a:latin typeface="Times New Roman" panose="02020603050405020304" pitchFamily="18" charset="0"/>
                <a:cs typeface="Times New Roman" panose="02020603050405020304" pitchFamily="18" charset="0"/>
              </a:rPr>
              <a:t>Converters(ADC,DAC).</a:t>
            </a:r>
          </a:p>
          <a:p>
            <a:r>
              <a:rPr lang="en-US" sz="2000" cap="none" dirty="0">
                <a:latin typeface="Times New Roman" panose="02020603050405020304" pitchFamily="18" charset="0"/>
                <a:cs typeface="Times New Roman" panose="02020603050405020304" pitchFamily="18" charset="0"/>
              </a:rPr>
              <a:t>Memori</a:t>
            </a:r>
            <a:r>
              <a:rPr lang="en-US" sz="2000" dirty="0">
                <a:latin typeface="Times New Roman" panose="02020603050405020304" pitchFamily="18" charset="0"/>
                <a:cs typeface="Times New Roman" panose="02020603050405020304" pitchFamily="18" charset="0"/>
              </a:rPr>
              <a:t>es(EEPROM,RAM’S).</a:t>
            </a:r>
          </a:p>
          <a:p>
            <a:r>
              <a:rPr lang="en-US" sz="2000" cap="none" dirty="0">
                <a:latin typeface="Times New Roman" panose="02020603050405020304" pitchFamily="18" charset="0"/>
                <a:cs typeface="Times New Roman" panose="02020603050405020304" pitchFamily="18" charset="0"/>
              </a:rPr>
              <a:t>Real </a:t>
            </a:r>
            <a:r>
              <a:rPr lang="en-US" sz="2000" dirty="0">
                <a:latin typeface="Times New Roman" panose="02020603050405020304" pitchFamily="18" charset="0"/>
                <a:cs typeface="Times New Roman" panose="02020603050405020304" pitchFamily="18" charset="0"/>
              </a:rPr>
              <a:t>Time Clocks.</a:t>
            </a:r>
            <a:endParaRPr lang="en-US" sz="2000" cap="none"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Potentiometers, LCD controllers, UART’s, USB controller, CAN controller, amplifiers</a:t>
            </a:r>
            <a:endParaRPr lang="en-US" sz="20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898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7376C2-B4AD-7445-5396-4971F7F26B62}"/>
              </a:ext>
            </a:extLst>
          </p:cNvPr>
          <p:cNvSpPr>
            <a:spLocks noGrp="1"/>
          </p:cNvSpPr>
          <p:nvPr>
            <p:ph sz="quarter" idx="13"/>
          </p:nvPr>
        </p:nvSpPr>
        <p:spPr>
          <a:xfrm>
            <a:off x="243390" y="237673"/>
            <a:ext cx="10121779" cy="5814512"/>
          </a:xfrm>
        </p:spPr>
        <p:txBody>
          <a:bodyPr>
            <a:noAutofit/>
          </a:bodyPr>
          <a:lstStyle/>
          <a:p>
            <a:pPr algn="just">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MOSI</a:t>
            </a:r>
            <a:r>
              <a:rPr lang="en-US" sz="2200" b="0" i="0" dirty="0">
                <a:effectLst/>
                <a:latin typeface="Times New Roman" panose="02020603050405020304" pitchFamily="18" charset="0"/>
                <a:cs typeface="Times New Roman" panose="02020603050405020304" pitchFamily="18" charset="0"/>
              </a:rPr>
              <a:t> </a:t>
            </a:r>
            <a:r>
              <a:rPr lang="en-US" sz="2200" b="0" i="0" cap="none" dirty="0">
                <a:effectLst/>
                <a:latin typeface="Times New Roman" panose="02020603050405020304" pitchFamily="18" charset="0"/>
                <a:cs typeface="Times New Roman" panose="02020603050405020304" pitchFamily="18" charset="0"/>
              </a:rPr>
              <a:t>– Master out slave in is used to send the data from the master to the slave device.</a:t>
            </a:r>
          </a:p>
          <a:p>
            <a:pPr algn="l">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MISO</a:t>
            </a:r>
            <a:r>
              <a:rPr lang="en-US" sz="2200" b="0" i="0" dirty="0">
                <a:effectLst/>
                <a:latin typeface="Times New Roman" panose="02020603050405020304" pitchFamily="18" charset="0"/>
                <a:cs typeface="Times New Roman" panose="02020603050405020304" pitchFamily="18" charset="0"/>
              </a:rPr>
              <a:t> – </a:t>
            </a:r>
            <a:r>
              <a:rPr lang="en-US" sz="2200" b="0" i="0" cap="none" dirty="0">
                <a:effectLst/>
                <a:latin typeface="Times New Roman" panose="02020603050405020304" pitchFamily="18" charset="0"/>
                <a:cs typeface="Times New Roman" panose="02020603050405020304" pitchFamily="18" charset="0"/>
              </a:rPr>
              <a:t>Master in slave out is used to receive the data from the slave to the master device.</a:t>
            </a:r>
          </a:p>
          <a:p>
            <a:pPr algn="l">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SCLK</a:t>
            </a:r>
            <a:r>
              <a:rPr lang="en-US" sz="2200" b="0" i="0" dirty="0">
                <a:effectLst/>
                <a:latin typeface="Times New Roman" panose="02020603050405020304" pitchFamily="18" charset="0"/>
                <a:cs typeface="Times New Roman" panose="02020603050405020304" pitchFamily="18" charset="0"/>
              </a:rPr>
              <a:t> </a:t>
            </a:r>
            <a:r>
              <a:rPr lang="en-US" sz="2200" b="0" i="0" cap="none" dirty="0">
                <a:effectLst/>
                <a:latin typeface="Times New Roman" panose="02020603050405020304" pitchFamily="18" charset="0"/>
                <a:cs typeface="Times New Roman" panose="02020603050405020304" pitchFamily="18" charset="0"/>
              </a:rPr>
              <a:t>– Serial clock is the clock that is generated by the master device.</a:t>
            </a:r>
          </a:p>
          <a:p>
            <a:pPr algn="l">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SS/CS/CE</a:t>
            </a:r>
            <a:r>
              <a:rPr lang="en-US" sz="2200" b="0" i="0" dirty="0">
                <a:effectLst/>
                <a:latin typeface="Times New Roman" panose="02020603050405020304" pitchFamily="18" charset="0"/>
                <a:cs typeface="Times New Roman" panose="02020603050405020304" pitchFamily="18" charset="0"/>
              </a:rPr>
              <a:t> </a:t>
            </a:r>
            <a:r>
              <a:rPr lang="en-US" sz="2200" b="0" i="0" cap="none" dirty="0">
                <a:effectLst/>
                <a:latin typeface="Times New Roman" panose="02020603050405020304" pitchFamily="18" charset="0"/>
                <a:cs typeface="Times New Roman" panose="02020603050405020304" pitchFamily="18" charset="0"/>
              </a:rPr>
              <a:t>– Salve select/chip select/chip enable line is used to select the slave device in the SPI bus interface.</a:t>
            </a:r>
          </a:p>
          <a:p>
            <a:r>
              <a:rPr lang="en-US" sz="2200" cap="none" dirty="0">
                <a:latin typeface="Times New Roman" panose="02020603050405020304" pitchFamily="18" charset="0"/>
                <a:cs typeface="Times New Roman" panose="02020603050405020304" pitchFamily="18" charset="0"/>
              </a:rPr>
              <a:t>SPI protocol is a full-duplex as this protocol has separate pins for incoming data and outgoing data. So, we can transmit and receive the data at the same time.</a:t>
            </a:r>
          </a:p>
          <a:p>
            <a:r>
              <a:rPr lang="en-US" sz="2200" b="0" i="0" cap="none" dirty="0">
                <a:effectLst/>
                <a:latin typeface="Times New Roman" panose="02020603050405020304" pitchFamily="18" charset="0"/>
                <a:cs typeface="Times New Roman" panose="02020603050405020304" pitchFamily="18" charset="0"/>
              </a:rPr>
              <a:t>When you increase the number of slaves, then the slave select pin also increases. </a:t>
            </a:r>
          </a:p>
          <a:p>
            <a:endParaRPr lang="en-US" sz="2200" dirty="0">
              <a:latin typeface="Times New Roman" panose="02020603050405020304" pitchFamily="18" charset="0"/>
              <a:cs typeface="Times New Roman" panose="02020603050405020304" pitchFamily="18" charset="0"/>
            </a:endParaRPr>
          </a:p>
          <a:p>
            <a:endParaRPr lang="en-US" sz="2200" cap="none"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cap="none"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cap="none" dirty="0">
              <a:latin typeface="Times New Roman" panose="02020603050405020304" pitchFamily="18" charset="0"/>
              <a:cs typeface="Times New Roman" panose="02020603050405020304" pitchFamily="18" charset="0"/>
            </a:endParaRPr>
          </a:p>
          <a:p>
            <a:pPr marL="0" indent="0">
              <a:buNone/>
            </a:pPr>
            <a:endParaRPr lang="en-US" sz="2200" cap="non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5ED35D8-6292-3340-1AD9-71D4D6E83027}"/>
              </a:ext>
            </a:extLst>
          </p:cNvPr>
          <p:cNvPicPr>
            <a:picLocks noChangeAspect="1"/>
          </p:cNvPicPr>
          <p:nvPr/>
        </p:nvPicPr>
        <p:blipFill>
          <a:blip r:embed="rId2"/>
          <a:stretch>
            <a:fillRect/>
          </a:stretch>
        </p:blipFill>
        <p:spPr>
          <a:xfrm>
            <a:off x="2846878" y="4218485"/>
            <a:ext cx="7192750" cy="2242044"/>
          </a:xfrm>
          <a:prstGeom prst="rect">
            <a:avLst/>
          </a:prstGeom>
        </p:spPr>
      </p:pic>
    </p:spTree>
    <p:extLst>
      <p:ext uri="{BB962C8B-B14F-4D97-AF65-F5344CB8AC3E}">
        <p14:creationId xmlns:p14="http://schemas.microsoft.com/office/powerpoint/2010/main" val="260873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433FD1C-286C-3F21-613B-BD17C842D130}"/>
              </a:ext>
            </a:extLst>
          </p:cNvPr>
          <p:cNvSpPr txBox="1"/>
          <p:nvPr/>
        </p:nvSpPr>
        <p:spPr>
          <a:xfrm>
            <a:off x="232095" y="-34544"/>
            <a:ext cx="11727809" cy="7201972"/>
          </a:xfrm>
          <a:prstGeom prst="rect">
            <a:avLst/>
          </a:prstGeom>
          <a:noFill/>
        </p:spPr>
        <p:txBody>
          <a:bodyPr wrap="square" rtlCol="0">
            <a:spAutoFit/>
          </a:bodyPr>
          <a:lstStyle/>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There are two ways </a:t>
            </a:r>
            <a:r>
              <a:rPr lang="en-US" sz="2200" b="0" i="0" dirty="0">
                <a:effectLst/>
                <a:latin typeface="Times New Roman" panose="02020603050405020304" pitchFamily="18" charset="0"/>
                <a:cs typeface="Times New Roman" panose="02020603050405020304" pitchFamily="18" charset="0"/>
              </a:rPr>
              <a:t>to connect multiple slaves to the master. </a:t>
            </a:r>
          </a:p>
          <a:p>
            <a:pPr marL="457200" indent="-457200">
              <a:buAutoNum type="arabicParenR"/>
            </a:pPr>
            <a:r>
              <a:rPr lang="en-US" sz="2200" b="0" i="0" dirty="0">
                <a:effectLst/>
                <a:latin typeface="Times New Roman" panose="02020603050405020304" pitchFamily="18" charset="0"/>
                <a:cs typeface="Times New Roman" panose="02020603050405020304" pitchFamily="18" charset="0"/>
              </a:rPr>
              <a:t>If the master has multiple slave select pins, the slaves can be wired in parallel like this:</a:t>
            </a:r>
          </a:p>
          <a:p>
            <a:pPr>
              <a:tabLst>
                <a:tab pos="8920163" algn="l"/>
              </a:tabLst>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0" i="0" dirty="0">
                <a:effectLst/>
                <a:latin typeface="Times New Roman" panose="02020603050405020304" pitchFamily="18" charset="0"/>
                <a:cs typeface="Times New Roman" panose="02020603050405020304" pitchFamily="18" charset="0"/>
              </a:rPr>
              <a:t>When you increase the number of slaves, then the Slave Select pin also increases.</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D73FDAD-BEAE-DD9C-D519-41FA48901FD7}"/>
              </a:ext>
            </a:extLst>
          </p:cNvPr>
          <p:cNvPicPr>
            <a:picLocks noChangeAspect="1"/>
          </p:cNvPicPr>
          <p:nvPr/>
        </p:nvPicPr>
        <p:blipFill>
          <a:blip r:embed="rId2"/>
          <a:stretch>
            <a:fillRect/>
          </a:stretch>
        </p:blipFill>
        <p:spPr>
          <a:xfrm>
            <a:off x="3773010" y="1259632"/>
            <a:ext cx="5027040" cy="4881849"/>
          </a:xfrm>
          <a:prstGeom prst="rect">
            <a:avLst/>
          </a:prstGeom>
        </p:spPr>
      </p:pic>
      <p:sp>
        <p:nvSpPr>
          <p:cNvPr id="2" name="TextBox 1">
            <a:extLst>
              <a:ext uri="{FF2B5EF4-FFF2-40B4-BE49-F238E27FC236}">
                <a16:creationId xmlns:a16="http://schemas.microsoft.com/office/drawing/2014/main" id="{5D0394C7-5484-5178-F95C-AB6668AA8493}"/>
              </a:ext>
            </a:extLst>
          </p:cNvPr>
          <p:cNvSpPr txBox="1"/>
          <p:nvPr/>
        </p:nvSpPr>
        <p:spPr>
          <a:xfrm>
            <a:off x="7007293" y="3134333"/>
            <a:ext cx="363892"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SI</a:t>
            </a:r>
          </a:p>
        </p:txBody>
      </p:sp>
      <p:sp>
        <p:nvSpPr>
          <p:cNvPr id="3" name="TextBox 2">
            <a:extLst>
              <a:ext uri="{FF2B5EF4-FFF2-40B4-BE49-F238E27FC236}">
                <a16:creationId xmlns:a16="http://schemas.microsoft.com/office/drawing/2014/main" id="{6B4493AD-3EEB-4694-54C7-C6E69800D746}"/>
              </a:ext>
            </a:extLst>
          </p:cNvPr>
          <p:cNvSpPr txBox="1"/>
          <p:nvPr/>
        </p:nvSpPr>
        <p:spPr>
          <a:xfrm>
            <a:off x="6997961" y="1909370"/>
            <a:ext cx="578496"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SO</a:t>
            </a:r>
          </a:p>
        </p:txBody>
      </p:sp>
      <p:sp>
        <p:nvSpPr>
          <p:cNvPr id="6" name="TextBox 5">
            <a:extLst>
              <a:ext uri="{FF2B5EF4-FFF2-40B4-BE49-F238E27FC236}">
                <a16:creationId xmlns:a16="http://schemas.microsoft.com/office/drawing/2014/main" id="{3E4B5DED-AEBF-1016-BD9C-74DB11CFC9AB}"/>
              </a:ext>
            </a:extLst>
          </p:cNvPr>
          <p:cNvSpPr txBox="1"/>
          <p:nvPr/>
        </p:nvSpPr>
        <p:spPr>
          <a:xfrm>
            <a:off x="6997961" y="1663960"/>
            <a:ext cx="373224"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SI</a:t>
            </a:r>
          </a:p>
        </p:txBody>
      </p:sp>
      <p:sp>
        <p:nvSpPr>
          <p:cNvPr id="7" name="TextBox 6">
            <a:extLst>
              <a:ext uri="{FF2B5EF4-FFF2-40B4-BE49-F238E27FC236}">
                <a16:creationId xmlns:a16="http://schemas.microsoft.com/office/drawing/2014/main" id="{FB3E29DC-5215-739C-F21C-A9D0946AE0BA}"/>
              </a:ext>
            </a:extLst>
          </p:cNvPr>
          <p:cNvSpPr txBox="1"/>
          <p:nvPr/>
        </p:nvSpPr>
        <p:spPr>
          <a:xfrm>
            <a:off x="6997961" y="4637907"/>
            <a:ext cx="363892"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SI</a:t>
            </a:r>
          </a:p>
        </p:txBody>
      </p:sp>
      <p:sp>
        <p:nvSpPr>
          <p:cNvPr id="10" name="TextBox 9">
            <a:extLst>
              <a:ext uri="{FF2B5EF4-FFF2-40B4-BE49-F238E27FC236}">
                <a16:creationId xmlns:a16="http://schemas.microsoft.com/office/drawing/2014/main" id="{1E5ECAE4-89A7-4319-CE08-C9C54EF4EFDC}"/>
              </a:ext>
            </a:extLst>
          </p:cNvPr>
          <p:cNvSpPr txBox="1"/>
          <p:nvPr/>
        </p:nvSpPr>
        <p:spPr>
          <a:xfrm>
            <a:off x="6997961" y="3422275"/>
            <a:ext cx="550504"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SO</a:t>
            </a:r>
          </a:p>
        </p:txBody>
      </p:sp>
      <p:sp>
        <p:nvSpPr>
          <p:cNvPr id="11" name="TextBox 10">
            <a:extLst>
              <a:ext uri="{FF2B5EF4-FFF2-40B4-BE49-F238E27FC236}">
                <a16:creationId xmlns:a16="http://schemas.microsoft.com/office/drawing/2014/main" id="{97B5F025-CCD2-0B33-6BF4-9CF1DCF714C8}"/>
              </a:ext>
            </a:extLst>
          </p:cNvPr>
          <p:cNvSpPr txBox="1"/>
          <p:nvPr/>
        </p:nvSpPr>
        <p:spPr>
          <a:xfrm>
            <a:off x="6988631" y="4926751"/>
            <a:ext cx="550504"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SO</a:t>
            </a:r>
          </a:p>
        </p:txBody>
      </p:sp>
    </p:spTree>
    <p:extLst>
      <p:ext uri="{BB962C8B-B14F-4D97-AF65-F5344CB8AC3E}">
        <p14:creationId xmlns:p14="http://schemas.microsoft.com/office/powerpoint/2010/main" val="252595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43AE47-6F9F-D0A7-933A-FD547162B434}"/>
              </a:ext>
            </a:extLst>
          </p:cNvPr>
          <p:cNvSpPr>
            <a:spLocks noGrp="1"/>
          </p:cNvSpPr>
          <p:nvPr>
            <p:ph sz="quarter" idx="13"/>
          </p:nvPr>
        </p:nvSpPr>
        <p:spPr>
          <a:xfrm>
            <a:off x="469471" y="278976"/>
            <a:ext cx="10363826" cy="5744319"/>
          </a:xfrm>
        </p:spPr>
        <p:txBody>
          <a:bodyPr>
            <a:normAutofit/>
          </a:bodyPr>
          <a:lstStyle/>
          <a:p>
            <a:pPr marL="0" indent="0">
              <a:buNone/>
            </a:pPr>
            <a:r>
              <a:rPr lang="en-US" sz="2400" b="1" u="sng" cap="none" dirty="0">
                <a:latin typeface="Times New Roman" panose="02020603050405020304" pitchFamily="18" charset="0"/>
                <a:cs typeface="Times New Roman" panose="02020603050405020304" pitchFamily="18" charset="0"/>
              </a:rPr>
              <a:t>Is there any way to reduce the pins that are used for the SPI communications?</a:t>
            </a:r>
          </a:p>
          <a:p>
            <a:pPr marL="0" indent="0">
              <a:buNone/>
            </a:pPr>
            <a:endParaRPr lang="en-US" sz="2200" b="1" cap="none" dirty="0">
              <a:latin typeface="Times New Roman" panose="02020603050405020304" pitchFamily="18" charset="0"/>
              <a:cs typeface="Times New Roman" panose="02020603050405020304" pitchFamily="18" charset="0"/>
            </a:endParaRPr>
          </a:p>
          <a:p>
            <a:pPr marL="0" indent="0">
              <a:buNone/>
            </a:pPr>
            <a:r>
              <a:rPr lang="en-US" sz="2200" cap="none" dirty="0">
                <a:latin typeface="Times New Roman" panose="02020603050405020304" pitchFamily="18" charset="0"/>
                <a:cs typeface="Times New Roman" panose="02020603050405020304" pitchFamily="18" charset="0"/>
              </a:rPr>
              <a:t>Yes, there are certain scenarios we can apply to reduce the pins.</a:t>
            </a:r>
          </a:p>
          <a:p>
            <a:r>
              <a:rPr lang="en-US" sz="2200" cap="none" dirty="0">
                <a:latin typeface="Times New Roman" panose="02020603050405020304" pitchFamily="18" charset="0"/>
                <a:cs typeface="Times New Roman" panose="02020603050405020304" pitchFamily="18" charset="0"/>
              </a:rPr>
              <a:t>When you have only one slave, that only gets the data from the master and it won’t send anything to the master, then you can leave the MISO pin.</a:t>
            </a:r>
          </a:p>
          <a:p>
            <a:r>
              <a:rPr lang="en-US" sz="2200" cap="none" dirty="0">
                <a:latin typeface="Times New Roman" panose="02020603050405020304" pitchFamily="18" charset="0"/>
                <a:cs typeface="Times New Roman" panose="02020603050405020304" pitchFamily="18" charset="0"/>
              </a:rPr>
              <a:t>We made two modifications to the normal SPI connections. </a:t>
            </a:r>
          </a:p>
          <a:p>
            <a:pPr marL="457200" indent="-457200">
              <a:buAutoNum type="arabicPeriod"/>
            </a:pPr>
            <a:r>
              <a:rPr lang="en-US" sz="2200" cap="none" dirty="0">
                <a:latin typeface="Times New Roman" panose="02020603050405020304" pitchFamily="18" charset="0"/>
                <a:cs typeface="Times New Roman" panose="02020603050405020304" pitchFamily="18" charset="0"/>
              </a:rPr>
              <a:t>Removed the other SS/CS pins and connected all the slave’s SS/CS pin to the one SS/CS pin of the master. </a:t>
            </a:r>
          </a:p>
          <a:p>
            <a:pPr marL="0" indent="0">
              <a:buNone/>
            </a:pPr>
            <a:r>
              <a:rPr lang="en-US" sz="2200" cap="none" dirty="0">
                <a:latin typeface="Times New Roman" panose="02020603050405020304" pitchFamily="18" charset="0"/>
                <a:cs typeface="Times New Roman" panose="02020603050405020304" pitchFamily="18" charset="0"/>
              </a:rPr>
              <a:t>2. All the slave’s output (SO) is connected to the next slave’s input (SI) and the last slave’s output is connected to the master’s MISO.</a:t>
            </a:r>
            <a:endParaRPr lang="en-US" sz="2200" b="1" cap="none" dirty="0">
              <a:latin typeface="Times New Roman" panose="02020603050405020304" pitchFamily="18" charset="0"/>
              <a:cs typeface="Times New Roman" panose="02020603050405020304" pitchFamily="18" charset="0"/>
            </a:endParaRPr>
          </a:p>
          <a:p>
            <a:endParaRPr lang="en-US" sz="2200" cap="none"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If only one slave select pin is available, the slaves can be daisy-chained like this</a:t>
            </a:r>
            <a:endParaRPr lang="en-US" sz="22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984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37FC55-C960-7582-AF43-3A90638232B0}"/>
              </a:ext>
            </a:extLst>
          </p:cNvPr>
          <p:cNvSpPr>
            <a:spLocks noGrp="1"/>
          </p:cNvSpPr>
          <p:nvPr>
            <p:ph sz="quarter" idx="13"/>
          </p:nvPr>
        </p:nvSpPr>
        <p:spPr>
          <a:xfrm>
            <a:off x="234892" y="226503"/>
            <a:ext cx="6252596" cy="6392411"/>
          </a:xfrm>
        </p:spPr>
        <p:txBody>
          <a:bodyPr>
            <a:normAutofit/>
          </a:bodyPr>
          <a:lstStyle/>
          <a:p>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DAISY CHAIN</a:t>
            </a:r>
          </a:p>
          <a:p>
            <a:endParaRPr lang="en-US" sz="2000" b="1" dirty="0">
              <a:latin typeface="Times New Roman" panose="02020603050405020304" pitchFamily="18" charset="0"/>
              <a:cs typeface="Times New Roman" panose="02020603050405020304" pitchFamily="18" charset="0"/>
            </a:endParaRPr>
          </a:p>
          <a:p>
            <a:r>
              <a:rPr lang="en-US" sz="2200" cap="none" dirty="0">
                <a:latin typeface="Times New Roman" panose="02020603050405020304" pitchFamily="18" charset="0"/>
                <a:cs typeface="Times New Roman" panose="02020603050405020304" pitchFamily="18" charset="0"/>
              </a:rPr>
              <a:t>Slave 1’s input (SI) is directly connected to the master’s MOSI. </a:t>
            </a:r>
          </a:p>
          <a:p>
            <a:r>
              <a:rPr lang="en-US" sz="2200" cap="none" dirty="0">
                <a:latin typeface="Times New Roman" panose="02020603050405020304" pitchFamily="18" charset="0"/>
                <a:cs typeface="Times New Roman" panose="02020603050405020304" pitchFamily="18" charset="0"/>
              </a:rPr>
              <a:t>When the master transmits the data, it will be stored in slave 1’s internal shift register for the first 8 clock cycles. </a:t>
            </a:r>
          </a:p>
          <a:p>
            <a:r>
              <a:rPr lang="en-US" sz="2200" cap="none" dirty="0">
                <a:latin typeface="Times New Roman" panose="02020603050405020304" pitchFamily="18" charset="0"/>
                <a:cs typeface="Times New Roman" panose="02020603050405020304" pitchFamily="18" charset="0"/>
              </a:rPr>
              <a:t>Then in the next 8 clock cycles, slave 1 will be sent out the data from its internal shift register through its output (SO).</a:t>
            </a:r>
          </a:p>
          <a:p>
            <a:r>
              <a:rPr lang="en-US" sz="2200" cap="none" dirty="0">
                <a:latin typeface="Times New Roman" panose="02020603050405020304" pitchFamily="18" charset="0"/>
                <a:cs typeface="Times New Roman" panose="02020603050405020304" pitchFamily="18" charset="0"/>
              </a:rPr>
              <a:t> As slave 1’s output (SO) line is connected to slave 2’s input (SI), slave 2 will receive the data in the next 8 clock cycles. </a:t>
            </a:r>
          </a:p>
          <a:p>
            <a:r>
              <a:rPr lang="en-US" sz="2200" cap="none" dirty="0">
                <a:latin typeface="Times New Roman" panose="02020603050405020304" pitchFamily="18" charset="0"/>
                <a:cs typeface="Times New Roman" panose="02020603050405020304" pitchFamily="18" charset="0"/>
              </a:rPr>
              <a:t>And this process continues as long as the master generating the clocks and SS/CS line is low.</a:t>
            </a:r>
            <a:endParaRPr lang="en-US" sz="2200" b="1" cap="none" dirty="0">
              <a:latin typeface="Times New Roman" panose="02020603050405020304" pitchFamily="18" charset="0"/>
              <a:cs typeface="Times New Roman" panose="02020603050405020304" pitchFamily="18" charset="0"/>
            </a:endParaRPr>
          </a:p>
          <a:p>
            <a:pPr marL="5829300" indent="-342900"/>
            <a:endParaRPr lang="en-US" sz="2100" b="1" dirty="0">
              <a:latin typeface="Times New Roman" panose="02020603050405020304" pitchFamily="18" charset="0"/>
              <a:cs typeface="Times New Roman" panose="02020603050405020304" pitchFamily="18" charset="0"/>
            </a:endParaRPr>
          </a:p>
          <a:p>
            <a:pPr marL="0" indent="0">
              <a:buNone/>
            </a:pPr>
            <a:endParaRPr lang="en-US" sz="2000" b="1" cap="none"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5E8A698-BA10-159E-AB40-7E9C1F8A46B4}"/>
              </a:ext>
            </a:extLst>
          </p:cNvPr>
          <p:cNvPicPr>
            <a:picLocks noChangeAspect="1"/>
          </p:cNvPicPr>
          <p:nvPr/>
        </p:nvPicPr>
        <p:blipFill>
          <a:blip r:embed="rId2"/>
          <a:stretch>
            <a:fillRect/>
          </a:stretch>
        </p:blipFill>
        <p:spPr>
          <a:xfrm>
            <a:off x="6487488" y="226503"/>
            <a:ext cx="5378856" cy="6245604"/>
          </a:xfrm>
          <a:prstGeom prst="rect">
            <a:avLst/>
          </a:prstGeom>
        </p:spPr>
      </p:pic>
      <p:sp>
        <p:nvSpPr>
          <p:cNvPr id="4" name="TextBox 3">
            <a:extLst>
              <a:ext uri="{FF2B5EF4-FFF2-40B4-BE49-F238E27FC236}">
                <a16:creationId xmlns:a16="http://schemas.microsoft.com/office/drawing/2014/main" id="{E1BE2FA5-76F0-2393-167A-3831FF7F2F19}"/>
              </a:ext>
            </a:extLst>
          </p:cNvPr>
          <p:cNvSpPr txBox="1"/>
          <p:nvPr/>
        </p:nvSpPr>
        <p:spPr>
          <a:xfrm>
            <a:off x="9987266" y="3060594"/>
            <a:ext cx="550504"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SO</a:t>
            </a:r>
          </a:p>
        </p:txBody>
      </p:sp>
      <p:sp>
        <p:nvSpPr>
          <p:cNvPr id="5" name="TextBox 4">
            <a:extLst>
              <a:ext uri="{FF2B5EF4-FFF2-40B4-BE49-F238E27FC236}">
                <a16:creationId xmlns:a16="http://schemas.microsoft.com/office/drawing/2014/main" id="{B0C7EB97-1115-DEA0-1495-58163E88EFC8}"/>
              </a:ext>
            </a:extLst>
          </p:cNvPr>
          <p:cNvSpPr txBox="1"/>
          <p:nvPr/>
        </p:nvSpPr>
        <p:spPr>
          <a:xfrm>
            <a:off x="9862457" y="1067405"/>
            <a:ext cx="550504"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SO</a:t>
            </a:r>
          </a:p>
        </p:txBody>
      </p:sp>
      <p:sp>
        <p:nvSpPr>
          <p:cNvPr id="6" name="TextBox 5">
            <a:extLst>
              <a:ext uri="{FF2B5EF4-FFF2-40B4-BE49-F238E27FC236}">
                <a16:creationId xmlns:a16="http://schemas.microsoft.com/office/drawing/2014/main" id="{45A3A0BB-8003-F4C2-B157-52EFAF55BB9F}"/>
              </a:ext>
            </a:extLst>
          </p:cNvPr>
          <p:cNvSpPr txBox="1"/>
          <p:nvPr/>
        </p:nvSpPr>
        <p:spPr>
          <a:xfrm>
            <a:off x="9987266" y="2712650"/>
            <a:ext cx="550504"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SI</a:t>
            </a:r>
          </a:p>
        </p:txBody>
      </p:sp>
      <p:sp>
        <p:nvSpPr>
          <p:cNvPr id="7" name="TextBox 6">
            <a:extLst>
              <a:ext uri="{FF2B5EF4-FFF2-40B4-BE49-F238E27FC236}">
                <a16:creationId xmlns:a16="http://schemas.microsoft.com/office/drawing/2014/main" id="{F3189B15-D09A-45CC-1160-BB6F2F864494}"/>
              </a:ext>
            </a:extLst>
          </p:cNvPr>
          <p:cNvSpPr txBox="1"/>
          <p:nvPr/>
        </p:nvSpPr>
        <p:spPr>
          <a:xfrm>
            <a:off x="9987266" y="5004226"/>
            <a:ext cx="550504"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SO</a:t>
            </a:r>
          </a:p>
        </p:txBody>
      </p:sp>
      <p:sp>
        <p:nvSpPr>
          <p:cNvPr id="8" name="TextBox 7">
            <a:extLst>
              <a:ext uri="{FF2B5EF4-FFF2-40B4-BE49-F238E27FC236}">
                <a16:creationId xmlns:a16="http://schemas.microsoft.com/office/drawing/2014/main" id="{0465652E-CBC6-DCDE-1A8D-D6D9A6C877D9}"/>
              </a:ext>
            </a:extLst>
          </p:cNvPr>
          <p:cNvSpPr txBox="1"/>
          <p:nvPr/>
        </p:nvSpPr>
        <p:spPr>
          <a:xfrm>
            <a:off x="9862457" y="744240"/>
            <a:ext cx="550504"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SI</a:t>
            </a:r>
          </a:p>
        </p:txBody>
      </p:sp>
      <p:sp>
        <p:nvSpPr>
          <p:cNvPr id="9" name="TextBox 8">
            <a:extLst>
              <a:ext uri="{FF2B5EF4-FFF2-40B4-BE49-F238E27FC236}">
                <a16:creationId xmlns:a16="http://schemas.microsoft.com/office/drawing/2014/main" id="{307AAD3B-B322-D220-6A44-6F1B2F838DE3}"/>
              </a:ext>
            </a:extLst>
          </p:cNvPr>
          <p:cNvSpPr txBox="1"/>
          <p:nvPr/>
        </p:nvSpPr>
        <p:spPr>
          <a:xfrm>
            <a:off x="9987266" y="4534254"/>
            <a:ext cx="550504"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SI</a:t>
            </a:r>
          </a:p>
        </p:txBody>
      </p:sp>
    </p:spTree>
    <p:extLst>
      <p:ext uri="{BB962C8B-B14F-4D97-AF65-F5344CB8AC3E}">
        <p14:creationId xmlns:p14="http://schemas.microsoft.com/office/powerpoint/2010/main" val="2215453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C077D-BC7E-39B4-BF3A-CAB398573B07}"/>
              </a:ext>
            </a:extLst>
          </p:cNvPr>
          <p:cNvSpPr>
            <a:spLocks noGrp="1"/>
          </p:cNvSpPr>
          <p:nvPr>
            <p:ph type="title"/>
          </p:nvPr>
        </p:nvSpPr>
        <p:spPr>
          <a:xfrm>
            <a:off x="460810" y="112780"/>
            <a:ext cx="4967072" cy="1048918"/>
          </a:xfrm>
        </p:spPr>
        <p:txBody>
          <a:bodyPr>
            <a:normAutofit/>
          </a:bodyPr>
          <a:lstStyle/>
          <a:p>
            <a:r>
              <a:rPr lang="en-US" sz="2800" b="1" dirty="0">
                <a:latin typeface="Times New Roman" panose="02020603050405020304" pitchFamily="18" charset="0"/>
                <a:cs typeface="Times New Roman" panose="02020603050405020304" pitchFamily="18" charset="0"/>
              </a:rPr>
              <a:t>Data Transmission</a:t>
            </a:r>
          </a:p>
        </p:txBody>
      </p:sp>
      <p:sp>
        <p:nvSpPr>
          <p:cNvPr id="3" name="Content Placeholder 2">
            <a:extLst>
              <a:ext uri="{FF2B5EF4-FFF2-40B4-BE49-F238E27FC236}">
                <a16:creationId xmlns:a16="http://schemas.microsoft.com/office/drawing/2014/main" id="{00388D11-78FB-9B78-9CE0-346E35BD2535}"/>
              </a:ext>
            </a:extLst>
          </p:cNvPr>
          <p:cNvSpPr>
            <a:spLocks noGrp="1"/>
          </p:cNvSpPr>
          <p:nvPr>
            <p:ph sz="quarter" idx="13"/>
          </p:nvPr>
        </p:nvSpPr>
        <p:spPr>
          <a:xfrm>
            <a:off x="436783" y="1010488"/>
            <a:ext cx="10363826" cy="5847512"/>
          </a:xfrm>
        </p:spPr>
        <p:txBody>
          <a:bodyPr>
            <a:normAutofit/>
          </a:bodyPr>
          <a:lstStyle/>
          <a:p>
            <a:pPr marL="0" indent="0">
              <a:buNone/>
            </a:pPr>
            <a:endParaRPr lang="en-US" sz="2400" cap="none"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cap="none"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cap="none" dirty="0">
              <a:latin typeface="Times New Roman" panose="02020603050405020304" pitchFamily="18" charset="0"/>
              <a:cs typeface="Times New Roman" panose="02020603050405020304" pitchFamily="18" charset="0"/>
            </a:endParaRPr>
          </a:p>
          <a:p>
            <a:pPr marL="0" indent="0">
              <a:buNone/>
            </a:pPr>
            <a:endParaRPr lang="en-US" sz="1600" b="0" i="0" dirty="0">
              <a:effectLst/>
              <a:latin typeface="Montserrat" panose="00000500000000000000" pitchFamily="2" charset="0"/>
            </a:endParaRPr>
          </a:p>
        </p:txBody>
      </p:sp>
      <p:pic>
        <p:nvPicPr>
          <p:cNvPr id="4" name="Picture 3">
            <a:extLst>
              <a:ext uri="{FF2B5EF4-FFF2-40B4-BE49-F238E27FC236}">
                <a16:creationId xmlns:a16="http://schemas.microsoft.com/office/drawing/2014/main" id="{FD00E245-F225-F29F-4152-A9ABB8B1FAF1}"/>
              </a:ext>
            </a:extLst>
          </p:cNvPr>
          <p:cNvPicPr>
            <a:picLocks noChangeAspect="1"/>
          </p:cNvPicPr>
          <p:nvPr/>
        </p:nvPicPr>
        <p:blipFill>
          <a:blip r:embed="rId2"/>
          <a:stretch>
            <a:fillRect/>
          </a:stretch>
        </p:blipFill>
        <p:spPr>
          <a:xfrm>
            <a:off x="1179914" y="1468359"/>
            <a:ext cx="8610443" cy="2139135"/>
          </a:xfrm>
          <a:prstGeom prst="rect">
            <a:avLst/>
          </a:prstGeom>
        </p:spPr>
      </p:pic>
      <p:pic>
        <p:nvPicPr>
          <p:cNvPr id="5" name="Picture 4">
            <a:extLst>
              <a:ext uri="{FF2B5EF4-FFF2-40B4-BE49-F238E27FC236}">
                <a16:creationId xmlns:a16="http://schemas.microsoft.com/office/drawing/2014/main" id="{EF4F7A76-38C4-C07B-B275-49B12B3EE9F2}"/>
              </a:ext>
            </a:extLst>
          </p:cNvPr>
          <p:cNvPicPr>
            <a:picLocks noChangeAspect="1"/>
          </p:cNvPicPr>
          <p:nvPr/>
        </p:nvPicPr>
        <p:blipFill>
          <a:blip r:embed="rId3"/>
          <a:stretch>
            <a:fillRect/>
          </a:stretch>
        </p:blipFill>
        <p:spPr>
          <a:xfrm>
            <a:off x="1230076" y="4461711"/>
            <a:ext cx="8510117" cy="2194014"/>
          </a:xfrm>
          <a:prstGeom prst="rect">
            <a:avLst/>
          </a:prstGeom>
        </p:spPr>
      </p:pic>
      <p:sp>
        <p:nvSpPr>
          <p:cNvPr id="7" name="TextBox 6">
            <a:extLst>
              <a:ext uri="{FF2B5EF4-FFF2-40B4-BE49-F238E27FC236}">
                <a16:creationId xmlns:a16="http://schemas.microsoft.com/office/drawing/2014/main" id="{BB1173A7-466B-06E6-D9D0-82EDF25C33F5}"/>
              </a:ext>
            </a:extLst>
          </p:cNvPr>
          <p:cNvSpPr txBox="1"/>
          <p:nvPr/>
        </p:nvSpPr>
        <p:spPr>
          <a:xfrm>
            <a:off x="587830" y="1037472"/>
            <a:ext cx="8192276" cy="430887"/>
          </a:xfrm>
          <a:prstGeom prst="rect">
            <a:avLst/>
          </a:prstGeom>
          <a:noFill/>
        </p:spPr>
        <p:txBody>
          <a:bodyPr wrap="square" rtlCol="0">
            <a:spAutoFit/>
          </a:bodyPr>
          <a:lstStyle/>
          <a:p>
            <a:pPr marL="342900" indent="-342900">
              <a:buAutoNum type="arabicPeriod"/>
            </a:pPr>
            <a:r>
              <a:rPr lang="en-US" sz="2200" b="0" i="0" dirty="0">
                <a:effectLst/>
                <a:latin typeface="Times New Roman" panose="02020603050405020304" pitchFamily="18" charset="0"/>
                <a:cs typeface="Times New Roman" panose="02020603050405020304" pitchFamily="18" charset="0"/>
              </a:rPr>
              <a:t>The master outputs the clock signal</a:t>
            </a:r>
          </a:p>
        </p:txBody>
      </p:sp>
      <p:sp>
        <p:nvSpPr>
          <p:cNvPr id="8" name="TextBox 7">
            <a:extLst>
              <a:ext uri="{FF2B5EF4-FFF2-40B4-BE49-F238E27FC236}">
                <a16:creationId xmlns:a16="http://schemas.microsoft.com/office/drawing/2014/main" id="{BA50F11D-2716-AA3F-3E56-3E915ACAD248}"/>
              </a:ext>
            </a:extLst>
          </p:cNvPr>
          <p:cNvSpPr txBox="1"/>
          <p:nvPr/>
        </p:nvSpPr>
        <p:spPr>
          <a:xfrm>
            <a:off x="587830" y="4030824"/>
            <a:ext cx="11383346" cy="430887"/>
          </a:xfrm>
          <a:prstGeom prst="rect">
            <a:avLst/>
          </a:prstGeom>
          <a:noFill/>
        </p:spPr>
        <p:txBody>
          <a:bodyPr wrap="square" rtlCol="0">
            <a:spAutoFit/>
          </a:bodyPr>
          <a:lstStyle/>
          <a:p>
            <a:pPr marL="0" indent="0">
              <a:buNone/>
            </a:pPr>
            <a:r>
              <a:rPr lang="en-US" sz="2200" b="0" i="0" dirty="0">
                <a:effectLst/>
                <a:latin typeface="Times New Roman" panose="02020603050405020304" pitchFamily="18" charset="0"/>
                <a:cs typeface="Times New Roman" panose="02020603050405020304" pitchFamily="18" charset="0"/>
              </a:rPr>
              <a:t>2. The master switches the SS/CS pin to a low voltage state, which activates the slave</a:t>
            </a:r>
            <a:endParaRPr lang="en-US" sz="22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612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1596</TotalTime>
  <Words>3963</Words>
  <Application>Microsoft Office PowerPoint</Application>
  <PresentationFormat>Widescreen</PresentationFormat>
  <Paragraphs>514</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Montserrat</vt:lpstr>
      <vt:lpstr>Times New Roman</vt:lpstr>
      <vt:lpstr>Office Theme</vt:lpstr>
      <vt:lpstr>PowerPoint Presentation</vt:lpstr>
      <vt:lpstr>Contents</vt:lpstr>
      <vt:lpstr>What is the SPI serial interface? </vt:lpstr>
      <vt:lpstr>SPI Specification</vt:lpstr>
      <vt:lpstr>PowerPoint Presentation</vt:lpstr>
      <vt:lpstr>PowerPoint Presentation</vt:lpstr>
      <vt:lpstr>PowerPoint Presentation</vt:lpstr>
      <vt:lpstr>PowerPoint Presentation</vt:lpstr>
      <vt:lpstr>Data Transmission</vt:lpstr>
      <vt:lpstr>PowerPoint Presentation</vt:lpstr>
      <vt:lpstr>PowerPoint Presentation</vt:lpstr>
      <vt:lpstr>PowerPoint Presentation</vt:lpstr>
      <vt:lpstr>PowerPoint Presentation</vt:lpstr>
      <vt:lpstr>SPI Modes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Serial peripheral interface</dc:title>
  <dc:creator>zuberoddin shaik</dc:creator>
  <cp:lastModifiedBy>zuberoddin shaik</cp:lastModifiedBy>
  <cp:revision>201</cp:revision>
  <dcterms:created xsi:type="dcterms:W3CDTF">2023-03-03T22:53:59Z</dcterms:created>
  <dcterms:modified xsi:type="dcterms:W3CDTF">2023-03-09T04:51:13Z</dcterms:modified>
</cp:coreProperties>
</file>